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8" r:id="rId3"/>
  </p:sldIdLst>
  <p:sldSz cx="6858000" cy="9144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Cohen" initials="SC" lastIdx="2" clrIdx="0">
    <p:extLst>
      <p:ext uri="{19B8F6BF-5375-455C-9EA6-DF929625EA0E}">
        <p15:presenceInfo xmlns:p15="http://schemas.microsoft.com/office/powerpoint/2012/main" userId="S-1-5-21-101004923-2924840951-1175018648-1671" providerId="AD"/>
      </p:ext>
    </p:extLst>
  </p:cmAuthor>
  <p:cmAuthor id="2" name="Jill Harlach" initials="JH" lastIdx="2" clrIdx="1">
    <p:extLst>
      <p:ext uri="{19B8F6BF-5375-455C-9EA6-DF929625EA0E}">
        <p15:presenceInfo xmlns:p15="http://schemas.microsoft.com/office/powerpoint/2012/main" userId="S-1-5-21-101004923-2924840951-1175018648-2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478A"/>
    <a:srgbClr val="FFE5E5"/>
    <a:srgbClr val="CC0000"/>
    <a:srgbClr val="FFCDCD"/>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42" autoAdjust="0"/>
    <p:restoredTop sz="86457" autoAdjust="0"/>
  </p:normalViewPr>
  <p:slideViewPr>
    <p:cSldViewPr>
      <p:cViewPr varScale="1">
        <p:scale>
          <a:sx n="65" d="100"/>
          <a:sy n="65" d="100"/>
        </p:scale>
        <p:origin x="2942" y="38"/>
      </p:cViewPr>
      <p:guideLst>
        <p:guide orient="horz" pos="2880"/>
        <p:guide pos="2160"/>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1" y="1"/>
            <a:ext cx="3038475" cy="466725"/>
          </a:xfrm>
          <a:prstGeom prst="rect">
            <a:avLst/>
          </a:prstGeom>
          <a:noFill/>
          <a:ln w="9525">
            <a:noFill/>
            <a:miter lim="800000"/>
            <a:headEnd/>
            <a:tailEnd/>
          </a:ln>
          <a:effectLst/>
        </p:spPr>
        <p:txBody>
          <a:bodyPr vert="horz" wrap="square" lIns="92960" tIns="46481" rIns="92960" bIns="46481" numCol="1" anchor="t" anchorCtr="0" compatLnSpc="1">
            <a:prstTxWarp prst="textNoShape">
              <a:avLst/>
            </a:prstTxWarp>
          </a:bodyPr>
          <a:lstStyle>
            <a:lvl1pPr defTabSz="928552" eaLnBrk="1" hangingPunct="1">
              <a:defRPr sz="1300"/>
            </a:lvl1pPr>
          </a:lstStyle>
          <a:p>
            <a:pPr>
              <a:defRPr/>
            </a:pPr>
            <a:endParaRPr lang="en-US" dirty="0"/>
          </a:p>
        </p:txBody>
      </p:sp>
      <p:sp>
        <p:nvSpPr>
          <p:cNvPr id="5123" name="Rectangle 1027"/>
          <p:cNvSpPr>
            <a:spLocks noGrp="1" noChangeArrowheads="1"/>
          </p:cNvSpPr>
          <p:nvPr>
            <p:ph type="dt" sz="quarter" idx="1"/>
          </p:nvPr>
        </p:nvSpPr>
        <p:spPr bwMode="auto">
          <a:xfrm>
            <a:off x="3971926" y="1"/>
            <a:ext cx="3038475" cy="466725"/>
          </a:xfrm>
          <a:prstGeom prst="rect">
            <a:avLst/>
          </a:prstGeom>
          <a:noFill/>
          <a:ln w="9525">
            <a:noFill/>
            <a:miter lim="800000"/>
            <a:headEnd/>
            <a:tailEnd/>
          </a:ln>
          <a:effectLst/>
        </p:spPr>
        <p:txBody>
          <a:bodyPr vert="horz" wrap="square" lIns="92960" tIns="46481" rIns="92960" bIns="46481" numCol="1" anchor="t" anchorCtr="0" compatLnSpc="1">
            <a:prstTxWarp prst="textNoShape">
              <a:avLst/>
            </a:prstTxWarp>
          </a:bodyPr>
          <a:lstStyle>
            <a:lvl1pPr algn="r" defTabSz="928552" eaLnBrk="1" hangingPunct="1">
              <a:defRPr sz="1300"/>
            </a:lvl1pPr>
          </a:lstStyle>
          <a:p>
            <a:pPr>
              <a:defRPr/>
            </a:pPr>
            <a:endParaRPr lang="en-US" dirty="0"/>
          </a:p>
        </p:txBody>
      </p:sp>
      <p:sp>
        <p:nvSpPr>
          <p:cNvPr id="5124" name="Rectangle 1028"/>
          <p:cNvSpPr>
            <a:spLocks noGrp="1" noChangeArrowheads="1"/>
          </p:cNvSpPr>
          <p:nvPr>
            <p:ph type="ftr" sz="quarter" idx="2"/>
          </p:nvPr>
        </p:nvSpPr>
        <p:spPr bwMode="auto">
          <a:xfrm>
            <a:off x="1" y="8829676"/>
            <a:ext cx="3038475" cy="466725"/>
          </a:xfrm>
          <a:prstGeom prst="rect">
            <a:avLst/>
          </a:prstGeom>
          <a:noFill/>
          <a:ln w="9525">
            <a:noFill/>
            <a:miter lim="800000"/>
            <a:headEnd/>
            <a:tailEnd/>
          </a:ln>
          <a:effectLst/>
        </p:spPr>
        <p:txBody>
          <a:bodyPr vert="horz" wrap="square" lIns="92960" tIns="46481" rIns="92960" bIns="46481" numCol="1" anchor="b" anchorCtr="0" compatLnSpc="1">
            <a:prstTxWarp prst="textNoShape">
              <a:avLst/>
            </a:prstTxWarp>
          </a:bodyPr>
          <a:lstStyle>
            <a:lvl1pPr defTabSz="928552" eaLnBrk="1" hangingPunct="1">
              <a:defRPr sz="1300"/>
            </a:lvl1pPr>
          </a:lstStyle>
          <a:p>
            <a:pPr>
              <a:defRPr/>
            </a:pPr>
            <a:endParaRPr lang="en-US" dirty="0"/>
          </a:p>
        </p:txBody>
      </p:sp>
      <p:sp>
        <p:nvSpPr>
          <p:cNvPr id="5125" name="Rectangle 1029"/>
          <p:cNvSpPr>
            <a:spLocks noGrp="1" noChangeArrowheads="1"/>
          </p:cNvSpPr>
          <p:nvPr>
            <p:ph type="sldNum" sz="quarter" idx="3"/>
          </p:nvPr>
        </p:nvSpPr>
        <p:spPr bwMode="auto">
          <a:xfrm>
            <a:off x="3971926" y="8829676"/>
            <a:ext cx="3038475" cy="466725"/>
          </a:xfrm>
          <a:prstGeom prst="rect">
            <a:avLst/>
          </a:prstGeom>
          <a:noFill/>
          <a:ln w="9525">
            <a:noFill/>
            <a:miter lim="800000"/>
            <a:headEnd/>
            <a:tailEnd/>
          </a:ln>
          <a:effectLst/>
        </p:spPr>
        <p:txBody>
          <a:bodyPr vert="horz" wrap="square" lIns="92960" tIns="46481" rIns="92960" bIns="46481" numCol="1" anchor="b" anchorCtr="0" compatLnSpc="1">
            <a:prstTxWarp prst="textNoShape">
              <a:avLst/>
            </a:prstTxWarp>
          </a:bodyPr>
          <a:lstStyle>
            <a:lvl1pPr algn="r" defTabSz="928552" eaLnBrk="1" hangingPunct="1">
              <a:defRPr sz="1300"/>
            </a:lvl1pPr>
          </a:lstStyle>
          <a:p>
            <a:fld id="{B468D420-DC51-4E30-BC66-59962618BF42}"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9E241D1-098B-41BC-A2D0-151E06DF3DB2}" type="slidenum">
              <a:rPr lang="en-US" altLang="en-US"/>
              <a:pPr/>
              <a:t>‹#›</a:t>
            </a:fld>
            <a:endParaRPr lang="en-US" altLang="en-US" dirty="0"/>
          </a:p>
        </p:txBody>
      </p:sp>
    </p:spTree>
    <p:extLst>
      <p:ext uri="{BB962C8B-B14F-4D97-AF65-F5344CB8AC3E}">
        <p14:creationId xmlns:p14="http://schemas.microsoft.com/office/powerpoint/2010/main" val="424688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D43EFDFF-674F-42F9-95DE-66FFDA247153}" type="slidenum">
              <a:rPr lang="en-US" altLang="en-US"/>
              <a:pPr/>
              <a:t>‹#›</a:t>
            </a:fld>
            <a:endParaRPr lang="en-US" altLang="en-US" dirty="0"/>
          </a:p>
        </p:txBody>
      </p:sp>
    </p:spTree>
    <p:extLst>
      <p:ext uri="{BB962C8B-B14F-4D97-AF65-F5344CB8AC3E}">
        <p14:creationId xmlns:p14="http://schemas.microsoft.com/office/powerpoint/2010/main" val="6859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1E9D401-12E8-4EA7-AB15-6F2D9CF428D1}" type="slidenum">
              <a:rPr lang="en-US" altLang="en-US"/>
              <a:pPr/>
              <a:t>‹#›</a:t>
            </a:fld>
            <a:endParaRPr lang="en-US" altLang="en-US" dirty="0"/>
          </a:p>
        </p:txBody>
      </p:sp>
    </p:spTree>
    <p:extLst>
      <p:ext uri="{BB962C8B-B14F-4D97-AF65-F5344CB8AC3E}">
        <p14:creationId xmlns:p14="http://schemas.microsoft.com/office/powerpoint/2010/main" val="24018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10CA4261-7795-410C-95A9-FAAA6A437DC2}" type="slidenum">
              <a:rPr lang="en-US" altLang="en-US"/>
              <a:pPr/>
              <a:t>‹#›</a:t>
            </a:fld>
            <a:endParaRPr lang="en-US" altLang="en-US" dirty="0"/>
          </a:p>
        </p:txBody>
      </p:sp>
    </p:spTree>
    <p:extLst>
      <p:ext uri="{BB962C8B-B14F-4D97-AF65-F5344CB8AC3E}">
        <p14:creationId xmlns:p14="http://schemas.microsoft.com/office/powerpoint/2010/main" val="3777532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91C91F2-1467-4F19-AC48-C7AA211A4CF5}" type="slidenum">
              <a:rPr lang="en-US" altLang="en-US"/>
              <a:pPr/>
              <a:t>‹#›</a:t>
            </a:fld>
            <a:endParaRPr lang="en-US" altLang="en-US" dirty="0"/>
          </a:p>
        </p:txBody>
      </p:sp>
    </p:spTree>
    <p:extLst>
      <p:ext uri="{BB962C8B-B14F-4D97-AF65-F5344CB8AC3E}">
        <p14:creationId xmlns:p14="http://schemas.microsoft.com/office/powerpoint/2010/main" val="228218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AFB6139B-7848-4856-B227-9C1D2381FE6E}" type="slidenum">
              <a:rPr lang="en-US" altLang="en-US"/>
              <a:pPr/>
              <a:t>‹#›</a:t>
            </a:fld>
            <a:endParaRPr lang="en-US" altLang="en-US" dirty="0"/>
          </a:p>
        </p:txBody>
      </p:sp>
    </p:spTree>
    <p:extLst>
      <p:ext uri="{BB962C8B-B14F-4D97-AF65-F5344CB8AC3E}">
        <p14:creationId xmlns:p14="http://schemas.microsoft.com/office/powerpoint/2010/main" val="57620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D27B0065-C8DB-4370-9F11-B045CB77FFAB}" type="slidenum">
              <a:rPr lang="en-US" altLang="en-US"/>
              <a:pPr/>
              <a:t>‹#›</a:t>
            </a:fld>
            <a:endParaRPr lang="en-US" altLang="en-US" dirty="0"/>
          </a:p>
        </p:txBody>
      </p:sp>
    </p:spTree>
    <p:extLst>
      <p:ext uri="{BB962C8B-B14F-4D97-AF65-F5344CB8AC3E}">
        <p14:creationId xmlns:p14="http://schemas.microsoft.com/office/powerpoint/2010/main" val="1966440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AE8F19A6-7032-479C-AC31-3F94B7ED0365}" type="slidenum">
              <a:rPr lang="en-US" altLang="en-US"/>
              <a:pPr/>
              <a:t>‹#›</a:t>
            </a:fld>
            <a:endParaRPr lang="en-US" altLang="en-US" dirty="0"/>
          </a:p>
        </p:txBody>
      </p:sp>
    </p:spTree>
    <p:extLst>
      <p:ext uri="{BB962C8B-B14F-4D97-AF65-F5344CB8AC3E}">
        <p14:creationId xmlns:p14="http://schemas.microsoft.com/office/powerpoint/2010/main" val="117677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66D0E9AC-AF12-45A7-A6A0-A44A4428834B}" type="slidenum">
              <a:rPr lang="en-US" altLang="en-US"/>
              <a:pPr/>
              <a:t>‹#›</a:t>
            </a:fld>
            <a:endParaRPr lang="en-US" altLang="en-US" dirty="0"/>
          </a:p>
        </p:txBody>
      </p:sp>
    </p:spTree>
    <p:extLst>
      <p:ext uri="{BB962C8B-B14F-4D97-AF65-F5344CB8AC3E}">
        <p14:creationId xmlns:p14="http://schemas.microsoft.com/office/powerpoint/2010/main" val="1124658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E9003D93-1D1B-430B-8E6C-1EEB7E885880}" type="slidenum">
              <a:rPr lang="en-US" altLang="en-US"/>
              <a:pPr/>
              <a:t>‹#›</a:t>
            </a:fld>
            <a:endParaRPr lang="en-US" altLang="en-US" dirty="0"/>
          </a:p>
        </p:txBody>
      </p:sp>
    </p:spTree>
    <p:extLst>
      <p:ext uri="{BB962C8B-B14F-4D97-AF65-F5344CB8AC3E}">
        <p14:creationId xmlns:p14="http://schemas.microsoft.com/office/powerpoint/2010/main" val="2219108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6CA5BD44-6197-47EF-A526-263405E17248}" type="slidenum">
              <a:rPr lang="en-US" altLang="en-US"/>
              <a:pPr/>
              <a:t>‹#›</a:t>
            </a:fld>
            <a:endParaRPr lang="en-US" altLang="en-US" dirty="0"/>
          </a:p>
        </p:txBody>
      </p:sp>
    </p:spTree>
    <p:extLst>
      <p:ext uri="{BB962C8B-B14F-4D97-AF65-F5344CB8AC3E}">
        <p14:creationId xmlns:p14="http://schemas.microsoft.com/office/powerpoint/2010/main" val="232050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dirty="0"/>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dirty="0"/>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B227DBE-3388-4FF9-9EF6-55271CA41149}"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pharmacy.buffalo.edu/" TargetMode="External"/><Relationship Id="rId2" Type="http://schemas.openxmlformats.org/officeDocument/2006/relationships/hyperlink" Target="https://www.niagarafallsusa.com/convention-center/" TargetMode="External"/><Relationship Id="rId1" Type="http://schemas.openxmlformats.org/officeDocument/2006/relationships/slideLayout" Target="../slideLayouts/slideLayout7.xml"/><Relationship Id="rId4" Type="http://schemas.openxmlformats.org/officeDocument/2006/relationships/hyperlink" Target="mailto:mis@buffalo.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76200" y="71438"/>
            <a:ext cx="6705600" cy="1016000"/>
          </a:xfrm>
          <a:prstGeom prst="rect">
            <a:avLst/>
          </a:prstGeom>
          <a:solidFill>
            <a:srgbClr val="19478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AN INTRODUCTORY WORKSHOP </a:t>
            </a:r>
          </a:p>
          <a:p>
            <a:pPr algn="ctr" eaLnBrk="1" hangingPunct="1"/>
            <a:r>
              <a:rPr lang="en-US" alt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in POPULATION PK DATA ANALYSIS</a:t>
            </a:r>
          </a:p>
          <a:p>
            <a:pPr algn="ctr" eaLnBrk="1" hangingPunct="1"/>
            <a:r>
              <a:rPr lang="en-US" altLang="en-US" sz="2000" b="1" dirty="0">
                <a:solidFill>
                  <a:schemeClr val="bg1"/>
                </a:solidFill>
                <a:latin typeface="Ebrima" panose="02000000000000000000" pitchFamily="2" charset="0"/>
                <a:ea typeface="Ebrima" panose="02000000000000000000" pitchFamily="2" charset="0"/>
                <a:cs typeface="Ebrima" panose="02000000000000000000" pitchFamily="2" charset="0"/>
              </a:rPr>
              <a:t>with NONMEM</a:t>
            </a:r>
            <a:r>
              <a:rPr lang="en-US" altLang="en-US" sz="2000" b="1" baseline="30000" dirty="0">
                <a:solidFill>
                  <a:schemeClr val="bg1"/>
                </a:solidFill>
                <a:latin typeface="Ebrima" panose="02000000000000000000" pitchFamily="2" charset="0"/>
                <a:ea typeface="Ebrima" panose="02000000000000000000" pitchFamily="2" charset="0"/>
                <a:cs typeface="Ebrima" panose="02000000000000000000" pitchFamily="2" charset="0"/>
              </a:rPr>
              <a:t>®</a:t>
            </a:r>
          </a:p>
        </p:txBody>
      </p:sp>
      <p:sp>
        <p:nvSpPr>
          <p:cNvPr id="2052" name="Text Box 3"/>
          <p:cNvSpPr txBox="1">
            <a:spLocks noChangeArrowheads="1"/>
          </p:cNvSpPr>
          <p:nvPr/>
        </p:nvSpPr>
        <p:spPr bwMode="auto">
          <a:xfrm>
            <a:off x="2017816" y="1086402"/>
            <a:ext cx="282236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100" b="1" dirty="0">
                <a:latin typeface="Ebrima" panose="02000000000000000000" pitchFamily="2" charset="0"/>
                <a:ea typeface="Ebrima" panose="02000000000000000000" pitchFamily="2" charset="0"/>
                <a:cs typeface="Ebrima" panose="02000000000000000000" pitchFamily="2" charset="0"/>
              </a:rPr>
              <a:t>HANDS-ON COURSE USING NONMEM</a:t>
            </a:r>
            <a:r>
              <a:rPr lang="en-US" altLang="en-US" sz="1100" b="1" baseline="30000" dirty="0">
                <a:latin typeface="Ebrima" panose="02000000000000000000" pitchFamily="2" charset="0"/>
                <a:ea typeface="Ebrima" panose="02000000000000000000" pitchFamily="2" charset="0"/>
                <a:cs typeface="Ebrima" panose="02000000000000000000" pitchFamily="2" charset="0"/>
                <a:sym typeface="Symbol" panose="05050102010706020507" pitchFamily="18" charset="2"/>
              </a:rPr>
              <a:t></a:t>
            </a:r>
            <a:endParaRPr lang="en-US" altLang="en-US" sz="1100" dirty="0">
              <a:latin typeface="Ebrima" panose="02000000000000000000" pitchFamily="2" charset="0"/>
              <a:ea typeface="Ebrima" panose="02000000000000000000" pitchFamily="2" charset="0"/>
              <a:cs typeface="Ebrima" panose="02000000000000000000" pitchFamily="2" charset="0"/>
            </a:endParaRPr>
          </a:p>
        </p:txBody>
      </p:sp>
      <p:sp>
        <p:nvSpPr>
          <p:cNvPr id="2054" name="Text Box 7"/>
          <p:cNvSpPr txBox="1">
            <a:spLocks noChangeArrowheads="1"/>
          </p:cNvSpPr>
          <p:nvPr/>
        </p:nvSpPr>
        <p:spPr bwMode="auto">
          <a:xfrm>
            <a:off x="38100" y="1676400"/>
            <a:ext cx="6791325" cy="244475"/>
          </a:xfrm>
          <a:prstGeom prst="rect">
            <a:avLst/>
          </a:prstGeom>
          <a:solidFill>
            <a:srgbClr val="FFE5E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000" b="1" dirty="0">
                <a:latin typeface="Ebrima" panose="02000000000000000000" pitchFamily="2" charset="0"/>
                <a:ea typeface="Ebrima" panose="02000000000000000000" pitchFamily="2" charset="0"/>
                <a:cs typeface="Ebrima" panose="02000000000000000000" pitchFamily="2" charset="0"/>
              </a:rPr>
              <a:t>WORKSHOP SYNOPSIS</a:t>
            </a:r>
          </a:p>
        </p:txBody>
      </p:sp>
      <p:sp>
        <p:nvSpPr>
          <p:cNvPr id="2055" name="Line 8"/>
          <p:cNvSpPr>
            <a:spLocks noChangeShapeType="1"/>
          </p:cNvSpPr>
          <p:nvPr/>
        </p:nvSpPr>
        <p:spPr bwMode="auto">
          <a:xfrm>
            <a:off x="38100" y="16764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56" name="Line 10"/>
          <p:cNvSpPr>
            <a:spLocks noChangeShapeType="1"/>
          </p:cNvSpPr>
          <p:nvPr/>
        </p:nvSpPr>
        <p:spPr bwMode="auto">
          <a:xfrm>
            <a:off x="38100" y="19050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57" name="Text Box 11"/>
          <p:cNvSpPr txBox="1">
            <a:spLocks noChangeArrowheads="1"/>
          </p:cNvSpPr>
          <p:nvPr/>
        </p:nvSpPr>
        <p:spPr bwMode="auto">
          <a:xfrm>
            <a:off x="31750" y="1905000"/>
            <a:ext cx="67976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sz="900" dirty="0">
                <a:latin typeface="Calibri" panose="020F0502020204030204" pitchFamily="34" charset="0"/>
                <a:cs typeface="Calibri" panose="020F0502020204030204" pitchFamily="34" charset="0"/>
              </a:rPr>
              <a:t>This introductory population PK training workshop has been designed to provide the necessary information to successfully implement population pharmacokinetic methodology in a drug development program and to provide foundational understanding of </a:t>
            </a:r>
            <a:r>
              <a:rPr lang="en-US" altLang="en-US" sz="900" b="1" dirty="0">
                <a:latin typeface="Calibri" panose="020F0502020204030204" pitchFamily="34" charset="0"/>
                <a:cs typeface="Calibri" panose="020F0502020204030204" pitchFamily="34" charset="0"/>
              </a:rPr>
              <a:t>the basics of NONMEM coding</a:t>
            </a:r>
            <a:r>
              <a:rPr lang="en-US" altLang="en-US" sz="900" dirty="0">
                <a:latin typeface="Calibri" panose="020F0502020204030204" pitchFamily="34" charset="0"/>
                <a:cs typeface="Calibri" panose="020F0502020204030204" pitchFamily="34" charset="0"/>
              </a:rPr>
              <a:t> and </a:t>
            </a:r>
            <a:r>
              <a:rPr lang="en-US" altLang="en-US" sz="900" b="1" dirty="0">
                <a:latin typeface="Calibri" panose="020F0502020204030204" pitchFamily="34" charset="0"/>
                <a:cs typeface="Calibri" panose="020F0502020204030204" pitchFamily="34" charset="0"/>
              </a:rPr>
              <a:t>interpretation of NONMEM output</a:t>
            </a:r>
            <a:r>
              <a:rPr lang="en-US" altLang="en-US" sz="900" dirty="0">
                <a:latin typeface="Calibri" panose="020F0502020204030204" pitchFamily="34" charset="0"/>
                <a:cs typeface="Calibri" panose="020F0502020204030204" pitchFamily="34" charset="0"/>
              </a:rPr>
              <a:t>. The material is structured to impart both the theoretical and practical aspects of the population approach and is versatile so that participants with diverse backgrounds and areas of expertise may benefit. </a:t>
            </a:r>
            <a:r>
              <a:rPr lang="en-US" altLang="en-US" sz="900" i="1" dirty="0">
                <a:latin typeface="Calibri" panose="020F0502020204030204" pitchFamily="34" charset="0"/>
                <a:cs typeface="Calibri" panose="020F0502020204030204" pitchFamily="34" charset="0"/>
              </a:rPr>
              <a:t>No prior experience with NONMEM is assumed or required. </a:t>
            </a:r>
            <a:r>
              <a:rPr lang="en-US" altLang="en-US" sz="900" dirty="0">
                <a:latin typeface="Calibri" panose="020F0502020204030204" pitchFamily="34" charset="0"/>
                <a:cs typeface="Calibri" panose="020F0502020204030204" pitchFamily="34" charset="0"/>
              </a:rPr>
              <a:t>Examples of the use of population PK studies in drug development programs will be presented to provide specific details of various implementations and better illustrate essential aspects of population PK methods. Participants will gain an appreciation for the essentials of accurate and sufficient data collection and learn how to proactively plan in order to maximize study effectiveness. Throughout the workshop, the presenters will provide examples from their experience to inform best practices for implementation and avoiding problems. Emphasis will be placed on compliance with the FDA’s Guidance for Industry on Population PK and the EMA’s Guideline on Reporting the Results of Population PK Analyses.</a:t>
            </a:r>
          </a:p>
          <a:p>
            <a:pPr algn="just" eaLnBrk="1" hangingPunct="1"/>
            <a:r>
              <a:rPr lang="en-US" altLang="en-US" sz="900" dirty="0">
                <a:latin typeface="Calibri" panose="020F0502020204030204" pitchFamily="34" charset="0"/>
                <a:cs typeface="Calibri" panose="020F0502020204030204" pitchFamily="34" charset="0"/>
              </a:rPr>
              <a:t>The workshop content will be provided as a combination of </a:t>
            </a:r>
            <a:r>
              <a:rPr lang="en-US" altLang="en-US" sz="900" b="1" dirty="0">
                <a:latin typeface="Calibri" panose="020F0502020204030204" pitchFamily="34" charset="0"/>
                <a:cs typeface="Calibri" panose="020F0502020204030204" pitchFamily="34" charset="0"/>
              </a:rPr>
              <a:t>live lectures, review of data, code, and modeling results, plus hands-on individual and small group exercises</a:t>
            </a:r>
            <a:r>
              <a:rPr lang="en-US" altLang="en-US" sz="900" dirty="0">
                <a:latin typeface="Calibri" panose="020F0502020204030204" pitchFamily="34" charset="0"/>
                <a:cs typeface="Calibri" panose="020F0502020204030204" pitchFamily="34" charset="0"/>
              </a:rPr>
              <a:t>. Participants will be able to practice coding control streams, running various models, and evaluating the results. A thorough examination of an example dataset, from development of the structural and statistical models through covariate analysis will be covered. To ease the learning curve and ensure that participants are up and running with NONMEM very quickly, the KIWI™ Pharmacometric Communication Platform will be used in conjunction with NONMEM. KIWI is useful in facilitating code writing, finding errors, comparing output from different models, and generating point-and-click model diagnostics.</a:t>
            </a:r>
          </a:p>
        </p:txBody>
      </p:sp>
      <p:sp>
        <p:nvSpPr>
          <p:cNvPr id="2058" name="Text Box 12"/>
          <p:cNvSpPr txBox="1">
            <a:spLocks noChangeArrowheads="1"/>
          </p:cNvSpPr>
          <p:nvPr/>
        </p:nvSpPr>
        <p:spPr bwMode="auto">
          <a:xfrm>
            <a:off x="38100" y="4192588"/>
            <a:ext cx="6791325" cy="228600"/>
          </a:xfrm>
          <a:prstGeom prst="rect">
            <a:avLst/>
          </a:prstGeom>
          <a:solidFill>
            <a:srgbClr val="FFE5E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b="1" dirty="0">
                <a:latin typeface="Ebrima" panose="02000000000000000000" pitchFamily="2" charset="0"/>
                <a:ea typeface="Ebrima" panose="02000000000000000000" pitchFamily="2" charset="0"/>
                <a:cs typeface="Ebrima" panose="02000000000000000000" pitchFamily="2" charset="0"/>
              </a:rPr>
              <a:t>LEARNING OBJECTIVES</a:t>
            </a:r>
          </a:p>
        </p:txBody>
      </p:sp>
      <p:sp>
        <p:nvSpPr>
          <p:cNvPr id="2059" name="Line 13"/>
          <p:cNvSpPr>
            <a:spLocks noChangeShapeType="1"/>
          </p:cNvSpPr>
          <p:nvPr/>
        </p:nvSpPr>
        <p:spPr bwMode="auto">
          <a:xfrm>
            <a:off x="38100" y="41910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60" name="Line 14"/>
          <p:cNvSpPr>
            <a:spLocks noChangeShapeType="1"/>
          </p:cNvSpPr>
          <p:nvPr/>
        </p:nvSpPr>
        <p:spPr bwMode="auto">
          <a:xfrm>
            <a:off x="38100" y="44196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61" name="Text Box 16"/>
          <p:cNvSpPr txBox="1">
            <a:spLocks noChangeArrowheads="1"/>
          </p:cNvSpPr>
          <p:nvPr/>
        </p:nvSpPr>
        <p:spPr bwMode="auto">
          <a:xfrm>
            <a:off x="49354" y="4452134"/>
            <a:ext cx="3378009" cy="2939266"/>
          </a:xfrm>
          <a:prstGeom prst="rect">
            <a:avLst/>
          </a:prstGeom>
          <a:noFill/>
          <a:ln w="9525">
            <a:noFill/>
            <a:miter lim="800000"/>
            <a:headEnd/>
            <a:tailEnd/>
          </a:ln>
        </p:spPr>
        <p:txBody>
          <a:bodyPr wrap="square">
            <a:spAutoFit/>
          </a:bodyPr>
          <a:lstStyle/>
          <a:p>
            <a:pPr marL="457200" indent="-457200" algn="just" eaLnBrk="1" hangingPunct="1">
              <a:defRPr/>
            </a:pPr>
            <a:r>
              <a:rPr lang="en-US" sz="900" dirty="0">
                <a:latin typeface="Calibri" panose="020F0502020204030204" pitchFamily="34" charset="0"/>
                <a:cs typeface="Calibri" panose="020F0502020204030204" pitchFamily="34" charset="0"/>
              </a:rPr>
              <a:t>Following the workshop, the participant should be able to:</a:t>
            </a:r>
          </a:p>
          <a:p>
            <a:pPr marL="457200" indent="-457200" algn="just" eaLnBrk="1" hangingPunct="1">
              <a:defRPr/>
            </a:pPr>
            <a:endParaRPr lang="en-US" sz="500" dirty="0">
              <a:latin typeface="Calibri" panose="020F0502020204030204" pitchFamily="34" charset="0"/>
              <a:cs typeface="Calibri" panose="020F0502020204030204" pitchFamily="34" charset="0"/>
            </a:endParaRP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Understand the conceptual basis and rationale for the population approach to data analysis, its benefits and advantages, including where and when population methods may be optimally applied during drug development</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Write, execute, and de-bug basic NONMEM</a:t>
            </a:r>
            <a:r>
              <a:rPr lang="en-US" sz="900" baseline="30000" dirty="0">
                <a:latin typeface="Calibri" panose="020F0502020204030204" pitchFamily="34" charset="0"/>
                <a:cs typeface="Calibri" panose="020F0502020204030204" pitchFamily="34" charset="0"/>
              </a:rPr>
              <a:t>®</a:t>
            </a:r>
            <a:r>
              <a:rPr lang="en-US" sz="900" dirty="0">
                <a:latin typeface="Calibri" panose="020F0502020204030204" pitchFamily="34" charset="0"/>
                <a:cs typeface="Calibri" panose="020F0502020204030204" pitchFamily="34" charset="0"/>
              </a:rPr>
              <a:t> control streams for structural PK models</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Outline the requirements and understand the format for basic NONMEM</a:t>
            </a:r>
            <a:r>
              <a:rPr lang="en-US" sz="900" baseline="30000" dirty="0">
                <a:latin typeface="Calibri" panose="020F0502020204030204" pitchFamily="34" charset="0"/>
                <a:cs typeface="Calibri" panose="020F0502020204030204" pitchFamily="34" charset="0"/>
              </a:rPr>
              <a:t>®</a:t>
            </a:r>
            <a:r>
              <a:rPr lang="en-US" sz="900" dirty="0">
                <a:latin typeface="Calibri" panose="020F0502020204030204" pitchFamily="34" charset="0"/>
                <a:cs typeface="Calibri" panose="020F0502020204030204" pitchFamily="34" charset="0"/>
              </a:rPr>
              <a:t> datasets</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Understand the importance of exploratory data analysis (EDA) and the interpretation of standard goodness-of-fit diagnostic plots</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Perform covariate analyses to evaluate determinants of variability by understanding, identifying, and coding basic functional forms for covariate-parameter relationships</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Understand the basis for model selection strategies and discriminate between candidate models on the basis of both quantitative and qualitative factors </a:t>
            </a:r>
          </a:p>
          <a:p>
            <a:pPr marL="171450" indent="-171450" algn="just" eaLnBrk="1" hangingPunct="1">
              <a:buFontTx/>
              <a:buAutoNum type="arabicPeriod"/>
              <a:defRPr/>
            </a:pPr>
            <a:r>
              <a:rPr lang="en-US" sz="900" dirty="0">
                <a:latin typeface="Calibri" panose="020F0502020204030204" pitchFamily="34" charset="0"/>
                <a:cs typeface="Calibri" panose="020F0502020204030204" pitchFamily="34" charset="0"/>
              </a:rPr>
              <a:t>Understand and interpret NONMEM</a:t>
            </a:r>
            <a:r>
              <a:rPr lang="en-US" sz="900" baseline="30000" dirty="0">
                <a:latin typeface="Calibri" panose="020F0502020204030204" pitchFamily="34" charset="0"/>
                <a:cs typeface="Calibri" panose="020F0502020204030204" pitchFamily="34" charset="0"/>
              </a:rPr>
              <a:t>®</a:t>
            </a:r>
            <a:r>
              <a:rPr lang="en-US" sz="900" dirty="0">
                <a:latin typeface="Calibri" panose="020F0502020204030204" pitchFamily="34" charset="0"/>
                <a:cs typeface="Calibri" panose="020F0502020204030204" pitchFamily="34" charset="0"/>
              </a:rPr>
              <a:t> output, including error messages, and have insight into model refinement issues</a:t>
            </a:r>
          </a:p>
        </p:txBody>
      </p:sp>
      <p:sp>
        <p:nvSpPr>
          <p:cNvPr id="2062" name="Text Box 33"/>
          <p:cNvSpPr txBox="1">
            <a:spLocks noChangeArrowheads="1"/>
          </p:cNvSpPr>
          <p:nvPr/>
        </p:nvSpPr>
        <p:spPr bwMode="auto">
          <a:xfrm>
            <a:off x="38100" y="7392988"/>
            <a:ext cx="6791325" cy="228600"/>
          </a:xfrm>
          <a:prstGeom prst="rect">
            <a:avLst/>
          </a:prstGeom>
          <a:solidFill>
            <a:srgbClr val="FFE5E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b="1" dirty="0">
                <a:latin typeface="Ebrima" panose="02000000000000000000" pitchFamily="2" charset="0"/>
                <a:ea typeface="Ebrima" panose="02000000000000000000" pitchFamily="2" charset="0"/>
                <a:cs typeface="Ebrima" panose="02000000000000000000" pitchFamily="2" charset="0"/>
              </a:rPr>
              <a:t>COURSE INSTRUCTION</a:t>
            </a:r>
          </a:p>
        </p:txBody>
      </p:sp>
      <p:sp>
        <p:nvSpPr>
          <p:cNvPr id="2063" name="Line 34"/>
          <p:cNvSpPr>
            <a:spLocks noChangeShapeType="1"/>
          </p:cNvSpPr>
          <p:nvPr/>
        </p:nvSpPr>
        <p:spPr bwMode="auto">
          <a:xfrm>
            <a:off x="38100" y="73914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64" name="Line 35"/>
          <p:cNvSpPr>
            <a:spLocks noChangeShapeType="1"/>
          </p:cNvSpPr>
          <p:nvPr/>
        </p:nvSpPr>
        <p:spPr bwMode="auto">
          <a:xfrm>
            <a:off x="38100" y="7620000"/>
            <a:ext cx="6791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65" name="Text Box 36"/>
          <p:cNvSpPr txBox="1">
            <a:spLocks noChangeArrowheads="1"/>
          </p:cNvSpPr>
          <p:nvPr/>
        </p:nvSpPr>
        <p:spPr bwMode="auto">
          <a:xfrm>
            <a:off x="41275" y="7772400"/>
            <a:ext cx="4835525" cy="1077218"/>
          </a:xfrm>
          <a:prstGeom prst="rect">
            <a:avLst/>
          </a:prstGeom>
          <a:noFill/>
          <a:ln w="25400">
            <a:solidFill>
              <a:srgbClr val="FFE5E5"/>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sz="800" dirty="0">
                <a:latin typeface="Calibri" panose="020F0502020204030204" pitchFamily="34" charset="0"/>
                <a:cs typeface="Calibri" panose="020F0502020204030204" pitchFamily="34" charset="0"/>
              </a:rPr>
              <a:t>The workshop is organized and taught by experienced pharmacometricians from the Cognigen division of Simulations Plus, Inc., also affiliated with the University at Buffalo. The Cognigen division of Simulations Plus, Inc., has been providing clinical pharmacology and pharmacometric consulting services, including population PK/PD modeling and simulation to the global pharmaceutical industry for over 25 years to generate and communicate the knowledge required for time-sensitive decision-making and regulatory review. In addition to other instructors, the workshop will feature Luann Phillips, as well as Jill Fiedler-Kelly, co-author of </a:t>
            </a:r>
            <a:r>
              <a:rPr lang="en-US" altLang="en-US" sz="800" i="1" dirty="0">
                <a:latin typeface="Calibri" panose="020F0502020204030204" pitchFamily="34" charset="0"/>
                <a:cs typeface="Calibri" panose="020F0502020204030204" pitchFamily="34" charset="0"/>
              </a:rPr>
              <a:t>Introduction to Population Pharmacokinetic/Pharmacodynamic Analysis with Nonlinear Mixed Effects Models </a:t>
            </a:r>
            <a:r>
              <a:rPr lang="en-US" altLang="en-US" sz="800" dirty="0">
                <a:latin typeface="Calibri" panose="020F0502020204030204" pitchFamily="34" charset="0"/>
                <a:cs typeface="Calibri" panose="020F0502020204030204" pitchFamily="34" charset="0"/>
              </a:rPr>
              <a:t>(John Wiley &amp; Sons Inc., 2014).</a:t>
            </a:r>
          </a:p>
        </p:txBody>
      </p:sp>
      <p:grpSp>
        <p:nvGrpSpPr>
          <p:cNvPr id="3" name="Group 2"/>
          <p:cNvGrpSpPr>
            <a:grpSpLocks noChangeAspect="1"/>
          </p:cNvGrpSpPr>
          <p:nvPr/>
        </p:nvGrpSpPr>
        <p:grpSpPr>
          <a:xfrm>
            <a:off x="3581400" y="4492624"/>
            <a:ext cx="3033487" cy="2898776"/>
            <a:chOff x="3429000" y="4492625"/>
            <a:chExt cx="3317875" cy="3173682"/>
          </a:xfrm>
        </p:grpSpPr>
        <p:sp>
          <p:nvSpPr>
            <p:cNvPr id="2050" name="TextBox 54"/>
            <p:cNvSpPr txBox="1">
              <a:spLocks noChangeArrowheads="1"/>
            </p:cNvSpPr>
            <p:nvPr/>
          </p:nvSpPr>
          <p:spPr bwMode="auto">
            <a:xfrm rot="-5400000">
              <a:off x="2140744" y="5818981"/>
              <a:ext cx="3108325" cy="461963"/>
            </a:xfrm>
            <a:prstGeom prst="rect">
              <a:avLst/>
            </a:prstGeom>
            <a:solidFill>
              <a:srgbClr val="FFCDCD"/>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dirty="0"/>
            </a:p>
          </p:txBody>
        </p:sp>
        <p:sp>
          <p:nvSpPr>
            <p:cNvPr id="2069" name="TextBox 59"/>
            <p:cNvSpPr txBox="1">
              <a:spLocks noChangeArrowheads="1"/>
            </p:cNvSpPr>
            <p:nvPr/>
          </p:nvSpPr>
          <p:spPr bwMode="auto">
            <a:xfrm>
              <a:off x="4062413" y="4492625"/>
              <a:ext cx="1271587" cy="555991"/>
            </a:xfrm>
            <a:prstGeom prst="rect">
              <a:avLst/>
            </a:prstGeom>
            <a:solidFill>
              <a:srgbClr val="19478A"/>
            </a:solidFill>
            <a:ln w="25400">
              <a:solidFill>
                <a:srgbClr val="19478A"/>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t>Completed studies available for pooling</a:t>
              </a:r>
            </a:p>
          </p:txBody>
        </p:sp>
        <p:sp>
          <p:nvSpPr>
            <p:cNvPr id="2070" name="TextBox 60"/>
            <p:cNvSpPr txBox="1">
              <a:spLocks noChangeArrowheads="1"/>
            </p:cNvSpPr>
            <p:nvPr/>
          </p:nvSpPr>
          <p:spPr bwMode="auto">
            <a:xfrm>
              <a:off x="5410200" y="4536509"/>
              <a:ext cx="1271588" cy="404358"/>
            </a:xfrm>
            <a:prstGeom prst="rect">
              <a:avLst/>
            </a:prstGeom>
            <a:solidFill>
              <a:srgbClr val="19478A"/>
            </a:solidFill>
            <a:ln w="25400">
              <a:solidFill>
                <a:srgbClr val="19478A"/>
              </a:solidFill>
              <a:miter lim="800000"/>
              <a:headEnd/>
              <a:tailEnd/>
            </a:ln>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t>Sparsely sampled data</a:t>
              </a:r>
            </a:p>
          </p:txBody>
        </p:sp>
        <p:cxnSp>
          <p:nvCxnSpPr>
            <p:cNvPr id="46" name="Straight Arrow Connector 45"/>
            <p:cNvCxnSpPr>
              <a:stCxn id="2070" idx="2"/>
            </p:cNvCxnSpPr>
            <p:nvPr/>
          </p:nvCxnSpPr>
          <p:spPr bwMode="auto">
            <a:xfrm flipH="1">
              <a:off x="5823504" y="4940867"/>
              <a:ext cx="222491" cy="340717"/>
            </a:xfrm>
            <a:prstGeom prst="straightConnector1">
              <a:avLst/>
            </a:prstGeom>
            <a:ln w="38100">
              <a:solidFill>
                <a:srgbClr val="00386B"/>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bwMode="auto">
            <a:xfrm>
              <a:off x="5372100" y="6589034"/>
              <a:ext cx="0" cy="338284"/>
            </a:xfrm>
            <a:prstGeom prst="straightConnector1">
              <a:avLst/>
            </a:prstGeom>
            <a:ln w="38100">
              <a:solidFill>
                <a:srgbClr val="00386B"/>
              </a:solidFill>
              <a:tailEnd type="arrow"/>
            </a:ln>
          </p:spPr>
          <p:style>
            <a:lnRef idx="1">
              <a:schemeClr val="accent1"/>
            </a:lnRef>
            <a:fillRef idx="0">
              <a:schemeClr val="accent1"/>
            </a:fillRef>
            <a:effectRef idx="0">
              <a:schemeClr val="accent1"/>
            </a:effectRef>
            <a:fontRef idx="minor">
              <a:schemeClr val="tx1"/>
            </a:fontRef>
          </p:style>
        </p:cxnSp>
        <p:sp>
          <p:nvSpPr>
            <p:cNvPr id="2073" name="TextBox 65"/>
            <p:cNvSpPr txBox="1">
              <a:spLocks noChangeArrowheads="1"/>
            </p:cNvSpPr>
            <p:nvPr/>
          </p:nvSpPr>
          <p:spPr bwMode="auto">
            <a:xfrm>
              <a:off x="4003675" y="6905446"/>
              <a:ext cx="2743200" cy="700782"/>
            </a:xfrm>
            <a:prstGeom prst="rect">
              <a:avLst/>
            </a:prstGeom>
            <a:solidFill>
              <a:srgbClr val="19478A"/>
            </a:solidFill>
            <a:ln w="25400">
              <a:solidFill>
                <a:srgbClr val="19478A"/>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t>Simulations to address </a:t>
              </a:r>
              <a:b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br>
              <a: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t>questions of interest</a:t>
              </a:r>
              <a:b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br>
              <a:r>
                <a:rPr lang="en-US" altLang="en-US" sz="900" b="1" dirty="0">
                  <a:solidFill>
                    <a:schemeClr val="bg1"/>
                  </a:solidFill>
                  <a:latin typeface="Ebrima" panose="02000000000000000000" pitchFamily="2" charset="0"/>
                  <a:ea typeface="Ebrima" panose="02000000000000000000" pitchFamily="2" charset="0"/>
                  <a:cs typeface="Ebrima" panose="02000000000000000000" pitchFamily="2" charset="0"/>
                </a:rPr>
                <a:t>(eg, sub-population differences, dose selection and justification)</a:t>
              </a:r>
            </a:p>
          </p:txBody>
        </p:sp>
        <p:sp>
          <p:nvSpPr>
            <p:cNvPr id="49" name="TextBox 48"/>
            <p:cNvSpPr txBox="1"/>
            <p:nvPr/>
          </p:nvSpPr>
          <p:spPr bwMode="auto">
            <a:xfrm>
              <a:off x="3522276" y="4495800"/>
              <a:ext cx="353462" cy="646227"/>
            </a:xfrm>
            <a:prstGeom prst="rect">
              <a:avLst/>
            </a:prstGeom>
            <a:noFill/>
          </p:spPr>
          <p:txBody>
            <a:bodyPr vert="vert270">
              <a:spAutoFit/>
            </a:bodyPr>
            <a:lstStyle/>
            <a:p>
              <a:pPr algn="ctr" eaLnBrk="1" hangingPunct="1">
                <a:defRPr/>
              </a:pPr>
              <a: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t>DATA</a:t>
              </a:r>
              <a:r>
                <a:rPr lang="en-US" sz="900" b="1" dirty="0">
                  <a:solidFill>
                    <a:srgbClr val="19478A"/>
                  </a:solidFill>
                  <a:latin typeface="Tahoma" pitchFamily="34" charset="0"/>
                  <a:ea typeface="Tahoma" pitchFamily="34" charset="0"/>
                  <a:cs typeface="Tahoma" pitchFamily="34" charset="0"/>
                </a:rPr>
                <a:t> </a:t>
              </a:r>
            </a:p>
          </p:txBody>
        </p:sp>
        <p:sp>
          <p:nvSpPr>
            <p:cNvPr id="50" name="TextBox 49"/>
            <p:cNvSpPr txBox="1"/>
            <p:nvPr/>
          </p:nvSpPr>
          <p:spPr bwMode="auto">
            <a:xfrm>
              <a:off x="3468837" y="5152309"/>
              <a:ext cx="504946" cy="1477091"/>
            </a:xfrm>
            <a:prstGeom prst="rect">
              <a:avLst/>
            </a:prstGeom>
            <a:noFill/>
          </p:spPr>
          <p:txBody>
            <a:bodyPr vert="vert270">
              <a:spAutoFit/>
            </a:bodyPr>
            <a:lstStyle/>
            <a:p>
              <a:pPr algn="ctr" eaLnBrk="1" hangingPunct="1">
                <a:defRPr/>
              </a:pPr>
              <a: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t>MODEL DEVELOPMENT</a:t>
              </a:r>
              <a:b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br>
              <a: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t>&amp; EVALUATION </a:t>
              </a:r>
            </a:p>
          </p:txBody>
        </p:sp>
        <p:sp>
          <p:nvSpPr>
            <p:cNvPr id="51" name="TextBox 50"/>
            <p:cNvSpPr txBox="1"/>
            <p:nvPr/>
          </p:nvSpPr>
          <p:spPr bwMode="auto">
            <a:xfrm>
              <a:off x="3462897" y="6580095"/>
              <a:ext cx="504946" cy="1086212"/>
            </a:xfrm>
            <a:prstGeom prst="rect">
              <a:avLst/>
            </a:prstGeom>
            <a:noFill/>
          </p:spPr>
          <p:txBody>
            <a:bodyPr vert="vert270">
              <a:spAutoFit/>
            </a:bodyPr>
            <a:lstStyle/>
            <a:p>
              <a:pPr algn="ctr" eaLnBrk="1" hangingPunct="1">
                <a:defRPr/>
              </a:pPr>
              <a: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t>MODEL-BASED</a:t>
              </a:r>
            </a:p>
            <a:p>
              <a:pPr algn="ctr" eaLnBrk="1" hangingPunct="1">
                <a:defRPr/>
              </a:pPr>
              <a:r>
                <a:rPr lang="en-US" sz="900" b="1" dirty="0">
                  <a:solidFill>
                    <a:srgbClr val="19478A"/>
                  </a:solidFill>
                  <a:latin typeface="Ebrima" panose="02000000000000000000" pitchFamily="2" charset="0"/>
                  <a:ea typeface="Ebrima" panose="02000000000000000000" pitchFamily="2" charset="0"/>
                  <a:cs typeface="Ebrima" panose="02000000000000000000" pitchFamily="2" charset="0"/>
                </a:rPr>
                <a:t>SIMULATIONS</a:t>
              </a:r>
            </a:p>
          </p:txBody>
        </p:sp>
        <p:grpSp>
          <p:nvGrpSpPr>
            <p:cNvPr id="2077" name="Group 26"/>
            <p:cNvGrpSpPr>
              <a:grpSpLocks/>
            </p:cNvGrpSpPr>
            <p:nvPr/>
          </p:nvGrpSpPr>
          <p:grpSpPr bwMode="auto">
            <a:xfrm>
              <a:off x="4191000" y="5291538"/>
              <a:ext cx="2362200" cy="1297498"/>
              <a:chOff x="4545776" y="5367419"/>
              <a:chExt cx="2362200" cy="1297816"/>
            </a:xfrm>
          </p:grpSpPr>
          <p:sp>
            <p:nvSpPr>
              <p:cNvPr id="44" name="Rectangle 26"/>
              <p:cNvSpPr>
                <a:spLocks noChangeArrowheads="1"/>
              </p:cNvSpPr>
              <p:nvPr/>
            </p:nvSpPr>
            <p:spPr bwMode="auto">
              <a:xfrm>
                <a:off x="5002976" y="5367419"/>
                <a:ext cx="1502358" cy="527809"/>
              </a:xfrm>
              <a:prstGeom prst="rect">
                <a:avLst/>
              </a:prstGeom>
              <a:solidFill>
                <a:srgbClr val="FFE5E5"/>
              </a:solidFill>
              <a:ln w="9525" cap="sq" cmpd="sng">
                <a:solidFill>
                  <a:schemeClr val="tx1"/>
                </a:solidFill>
                <a:prstDash val="solid"/>
                <a:miter lim="800000"/>
                <a:headEnd/>
                <a:tailEnd/>
              </a:ln>
              <a:effectLst/>
              <a:scene3d>
                <a:camera prst="orthographicFront"/>
                <a:lightRig rig="threePt" dir="t"/>
              </a:scene3d>
              <a:sp3d>
                <a:bevelT w="190500" prst="coolSlant"/>
                <a:bevelB prst="relaxedInset"/>
              </a:sp3d>
            </p:spPr>
            <p:txBody>
              <a:bodyPr wrap="none" anchor="ctr"/>
              <a:lstStyle/>
              <a:p>
                <a:pPr algn="ctr" eaLnBrk="1" hangingPunct="1">
                  <a:defRPr/>
                </a:pPr>
                <a:r>
                  <a:rPr lang="en-US" sz="1050" b="1" dirty="0">
                    <a:solidFill>
                      <a:srgbClr val="19478A"/>
                    </a:solidFill>
                    <a:latin typeface="Ebrima" panose="02000000000000000000" pitchFamily="2" charset="0"/>
                    <a:ea typeface="Ebrima" panose="02000000000000000000" pitchFamily="2" charset="0"/>
                    <a:cs typeface="Ebrima" panose="02000000000000000000" pitchFamily="2" charset="0"/>
                  </a:rPr>
                  <a:t>Parameter-Covariate </a:t>
                </a:r>
                <a:br>
                  <a:rPr lang="en-US" sz="1050" b="1" dirty="0">
                    <a:solidFill>
                      <a:srgbClr val="19478A"/>
                    </a:solidFill>
                    <a:latin typeface="Ebrima" panose="02000000000000000000" pitchFamily="2" charset="0"/>
                    <a:ea typeface="Ebrima" panose="02000000000000000000" pitchFamily="2" charset="0"/>
                    <a:cs typeface="Ebrima" panose="02000000000000000000" pitchFamily="2" charset="0"/>
                  </a:rPr>
                </a:br>
                <a:r>
                  <a:rPr lang="en-US" sz="1050" b="1" dirty="0">
                    <a:solidFill>
                      <a:srgbClr val="19478A"/>
                    </a:solidFill>
                    <a:latin typeface="Ebrima" panose="02000000000000000000" pitchFamily="2" charset="0"/>
                    <a:ea typeface="Ebrima" panose="02000000000000000000" pitchFamily="2" charset="0"/>
                    <a:cs typeface="Ebrima" panose="02000000000000000000" pitchFamily="2" charset="0"/>
                  </a:rPr>
                  <a:t>Models </a:t>
                </a:r>
              </a:p>
            </p:txBody>
          </p:sp>
          <p:sp>
            <p:nvSpPr>
              <p:cNvPr id="48" name="Rectangle 27"/>
              <p:cNvSpPr>
                <a:spLocks noChangeArrowheads="1"/>
              </p:cNvSpPr>
              <p:nvPr/>
            </p:nvSpPr>
            <p:spPr bwMode="auto">
              <a:xfrm>
                <a:off x="4774376" y="5903046"/>
                <a:ext cx="1931225" cy="428803"/>
              </a:xfrm>
              <a:prstGeom prst="rect">
                <a:avLst/>
              </a:prstGeom>
              <a:solidFill>
                <a:srgbClr val="FFE5E5"/>
              </a:solidFill>
              <a:ln w="9525">
                <a:solidFill>
                  <a:schemeClr val="tx1"/>
                </a:solidFill>
                <a:miter lim="800000"/>
                <a:headEnd/>
                <a:tailEnd/>
              </a:ln>
              <a:scene3d>
                <a:camera prst="orthographicFront"/>
                <a:lightRig rig="threePt" dir="t"/>
              </a:scene3d>
              <a:sp3d>
                <a:bevelT w="177800"/>
                <a:bevelB/>
              </a:sp3d>
            </p:spPr>
            <p:txBody>
              <a:bodyPr wrap="none" anchor="ctr"/>
              <a:lstStyle/>
              <a:p>
                <a:pPr algn="ctr" eaLnBrk="1" hangingPunct="1">
                  <a:defRPr/>
                </a:pPr>
                <a:r>
                  <a:rPr lang="en-US" sz="1100" b="1" dirty="0">
                    <a:solidFill>
                      <a:srgbClr val="19478A"/>
                    </a:solidFill>
                    <a:latin typeface="Ebrima" panose="02000000000000000000" pitchFamily="2" charset="0"/>
                    <a:ea typeface="Ebrima" panose="02000000000000000000" pitchFamily="2" charset="0"/>
                    <a:cs typeface="Ebrima" panose="02000000000000000000" pitchFamily="2" charset="0"/>
                  </a:rPr>
                  <a:t>Statistical Models</a:t>
                </a:r>
              </a:p>
            </p:txBody>
          </p:sp>
          <p:sp>
            <p:nvSpPr>
              <p:cNvPr id="54" name="Rectangle 28"/>
              <p:cNvSpPr>
                <a:spLocks noChangeArrowheads="1"/>
              </p:cNvSpPr>
              <p:nvPr/>
            </p:nvSpPr>
            <p:spPr bwMode="auto">
              <a:xfrm>
                <a:off x="4545776" y="6336673"/>
                <a:ext cx="2362200" cy="328562"/>
              </a:xfrm>
              <a:prstGeom prst="rect">
                <a:avLst/>
              </a:prstGeom>
              <a:solidFill>
                <a:srgbClr val="FFE5E5"/>
              </a:solidFill>
              <a:ln w="9525">
                <a:solidFill>
                  <a:schemeClr val="tx1"/>
                </a:solidFill>
                <a:miter lim="800000"/>
                <a:headEnd/>
                <a:tailEnd/>
              </a:ln>
              <a:scene3d>
                <a:camera prst="orthographicFront"/>
                <a:lightRig rig="threePt" dir="t"/>
              </a:scene3d>
              <a:sp3d>
                <a:bevelT w="177800"/>
                <a:bevelB/>
              </a:sp3d>
            </p:spPr>
            <p:txBody>
              <a:bodyPr wrap="none" anchor="ctr"/>
              <a:lstStyle/>
              <a:p>
                <a:pPr algn="ctr" eaLnBrk="1" hangingPunct="1">
                  <a:defRPr/>
                </a:pPr>
                <a:r>
                  <a:rPr lang="en-US" sz="1100" b="1" dirty="0">
                    <a:solidFill>
                      <a:srgbClr val="19478A"/>
                    </a:solidFill>
                    <a:latin typeface="Ebrima" panose="02000000000000000000" pitchFamily="2" charset="0"/>
                    <a:ea typeface="Ebrima" panose="02000000000000000000" pitchFamily="2" charset="0"/>
                    <a:cs typeface="Ebrima" panose="02000000000000000000" pitchFamily="2" charset="0"/>
                  </a:rPr>
                  <a:t>Structural Model</a:t>
                </a:r>
              </a:p>
            </p:txBody>
          </p:sp>
        </p:grpSp>
        <p:cxnSp>
          <p:nvCxnSpPr>
            <p:cNvPr id="69" name="Straight Arrow Connector 68"/>
            <p:cNvCxnSpPr>
              <a:stCxn id="2069" idx="2"/>
            </p:cNvCxnSpPr>
            <p:nvPr/>
          </p:nvCxnSpPr>
          <p:spPr bwMode="auto">
            <a:xfrm>
              <a:off x="4698207" y="5048616"/>
              <a:ext cx="230980" cy="242922"/>
            </a:xfrm>
            <a:prstGeom prst="straightConnector1">
              <a:avLst/>
            </a:prstGeom>
            <a:ln w="38100">
              <a:solidFill>
                <a:srgbClr val="00386B"/>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3429000" y="5105400"/>
              <a:ext cx="533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73" name="Straight Connector 72"/>
            <p:cNvCxnSpPr/>
            <p:nvPr/>
          </p:nvCxnSpPr>
          <p:spPr>
            <a:xfrm flipH="1">
              <a:off x="3429000" y="6629400"/>
              <a:ext cx="533400" cy="0"/>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2081" name="Picture 1"/>
          <p:cNvPicPr>
            <a:picLocks noChangeAspect="1"/>
          </p:cNvPicPr>
          <p:nvPr/>
        </p:nvPicPr>
        <p:blipFill>
          <a:blip r:embed="rId2">
            <a:extLst>
              <a:ext uri="{28A0092B-C50C-407E-A947-70E740481C1C}">
                <a14:useLocalDpi xmlns:a14="http://schemas.microsoft.com/office/drawing/2010/main" val="0"/>
              </a:ext>
            </a:extLst>
          </a:blip>
          <a:srcRect t="88029" r="24274"/>
          <a:stretch>
            <a:fillRect/>
          </a:stretch>
        </p:blipFill>
        <p:spPr bwMode="auto">
          <a:xfrm>
            <a:off x="173038" y="1203325"/>
            <a:ext cx="142875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Text Box 6"/>
          <p:cNvSpPr txBox="1">
            <a:spLocks noChangeArrowheads="1"/>
          </p:cNvSpPr>
          <p:nvPr/>
        </p:nvSpPr>
        <p:spPr bwMode="auto">
          <a:xfrm>
            <a:off x="1958277" y="1243782"/>
            <a:ext cx="29414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dirty="0">
                <a:latin typeface="Garamond" panose="02020404030301010803" pitchFamily="18" charset="0"/>
                <a:cs typeface="Times New Roman" panose="02020603050405020304" pitchFamily="18" charset="0"/>
              </a:rPr>
              <a:t>Thursday, May 11 – Saturday, May 13, 2023</a:t>
            </a:r>
            <a:endParaRPr lang="en-US" altLang="en-US" sz="1200" dirty="0">
              <a:latin typeface="Garamond" panose="02020404030301010803" pitchFamily="18" charset="0"/>
              <a:cs typeface="Times New Roman" panose="02020603050405020304" pitchFamily="18" charset="0"/>
            </a:endParaRPr>
          </a:p>
          <a:p>
            <a:pPr algn="ctr" eaLnBrk="1" hangingPunct="1"/>
            <a:r>
              <a:rPr lang="en-US" altLang="en-US" sz="1200" b="1" dirty="0">
                <a:latin typeface="Garamond" panose="02020404030301010803" pitchFamily="18" charset="0"/>
                <a:cs typeface="Times New Roman" panose="02020603050405020304" pitchFamily="18" charset="0"/>
              </a:rPr>
              <a:t>Niagara Falls, NY</a:t>
            </a:r>
            <a:endParaRPr lang="en-US" altLang="en-US" sz="1200" dirty="0"/>
          </a:p>
        </p:txBody>
      </p:sp>
      <p:grpSp>
        <p:nvGrpSpPr>
          <p:cNvPr id="9" name="Group 8"/>
          <p:cNvGrpSpPr/>
          <p:nvPr/>
        </p:nvGrpSpPr>
        <p:grpSpPr>
          <a:xfrm>
            <a:off x="5004505" y="7877984"/>
            <a:ext cx="847884" cy="866050"/>
            <a:chOff x="5004505" y="7724501"/>
            <a:chExt cx="847884" cy="86605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04505" y="7724501"/>
              <a:ext cx="847884" cy="687912"/>
            </a:xfrm>
            <a:prstGeom prst="rect">
              <a:avLst/>
            </a:prstGeom>
          </p:spPr>
        </p:pic>
        <p:sp>
          <p:nvSpPr>
            <p:cNvPr id="8" name="TextBox 7"/>
            <p:cNvSpPr txBox="1"/>
            <p:nvPr/>
          </p:nvSpPr>
          <p:spPr>
            <a:xfrm flipH="1">
              <a:off x="5004505" y="8390496"/>
              <a:ext cx="847884" cy="200055"/>
            </a:xfrm>
            <a:prstGeom prst="rect">
              <a:avLst/>
            </a:prstGeom>
            <a:noFill/>
          </p:spPr>
          <p:txBody>
            <a:bodyPr wrap="square" rtlCol="0">
              <a:spAutoFit/>
            </a:bodyPr>
            <a:lstStyle/>
            <a:p>
              <a:r>
                <a:rPr lang="en-US" sz="700" b="1" dirty="0"/>
                <a:t>Jill Fiedler-Kelly</a:t>
              </a:r>
            </a:p>
          </p:txBody>
        </p:sp>
      </p:gr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50603" y="1222240"/>
            <a:ext cx="1536921" cy="317630"/>
          </a:xfrm>
          <a:prstGeom prst="rect">
            <a:avLst/>
          </a:prstGeom>
        </p:spPr>
      </p:pic>
      <p:grpSp>
        <p:nvGrpSpPr>
          <p:cNvPr id="2" name="Group 1">
            <a:extLst>
              <a:ext uri="{FF2B5EF4-FFF2-40B4-BE49-F238E27FC236}">
                <a16:creationId xmlns:a16="http://schemas.microsoft.com/office/drawing/2014/main" id="{27C76570-3092-D1B5-6267-C4E23DA15848}"/>
              </a:ext>
            </a:extLst>
          </p:cNvPr>
          <p:cNvGrpSpPr/>
          <p:nvPr/>
        </p:nvGrpSpPr>
        <p:grpSpPr>
          <a:xfrm>
            <a:off x="5943600" y="7872252"/>
            <a:ext cx="752129" cy="870276"/>
            <a:chOff x="5943600" y="7872252"/>
            <a:chExt cx="752129" cy="870276"/>
          </a:xfrm>
        </p:grpSpPr>
        <p:pic>
          <p:nvPicPr>
            <p:cNvPr id="4" name="Picture 3" descr="A person wearing glasses&#10;&#10;Description automatically generated with low confidence">
              <a:extLst>
                <a:ext uri="{FF2B5EF4-FFF2-40B4-BE49-F238E27FC236}">
                  <a16:creationId xmlns:a16="http://schemas.microsoft.com/office/drawing/2014/main" id="{28444B4B-4556-2AD6-E73F-88CCD9432D6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0439"/>
            <a:stretch/>
          </p:blipFill>
          <p:spPr>
            <a:xfrm rot="5400000">
              <a:off x="5979575" y="7928173"/>
              <a:ext cx="687914" cy="576072"/>
            </a:xfrm>
            <a:prstGeom prst="rect">
              <a:avLst/>
            </a:prstGeom>
          </p:spPr>
        </p:pic>
        <p:sp>
          <p:nvSpPr>
            <p:cNvPr id="11" name="TextBox 10">
              <a:extLst>
                <a:ext uri="{FF2B5EF4-FFF2-40B4-BE49-F238E27FC236}">
                  <a16:creationId xmlns:a16="http://schemas.microsoft.com/office/drawing/2014/main" id="{C5D240FC-C38C-9BCB-FF18-2D2C9C935F80}"/>
                </a:ext>
              </a:extLst>
            </p:cNvPr>
            <p:cNvSpPr txBox="1"/>
            <p:nvPr/>
          </p:nvSpPr>
          <p:spPr>
            <a:xfrm>
              <a:off x="5943600" y="8542473"/>
              <a:ext cx="752129" cy="200055"/>
            </a:xfrm>
            <a:prstGeom prst="rect">
              <a:avLst/>
            </a:prstGeom>
            <a:noFill/>
          </p:spPr>
          <p:txBody>
            <a:bodyPr wrap="none" rtlCol="0">
              <a:spAutoFit/>
            </a:bodyPr>
            <a:lstStyle/>
            <a:p>
              <a:r>
                <a:rPr lang="en-US" sz="700" b="1" dirty="0"/>
                <a:t>Luann Phillips</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905000" y="0"/>
            <a:ext cx="2971800" cy="274638"/>
          </a:xfrm>
          <a:prstGeom prst="rect">
            <a:avLst/>
          </a:prstGeom>
          <a:solidFill>
            <a:srgbClr val="19478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dirty="0">
                <a:solidFill>
                  <a:schemeClr val="bg1"/>
                </a:solidFill>
                <a:latin typeface="Ebrima" panose="02000000000000000000" pitchFamily="2" charset="0"/>
                <a:ea typeface="Ebrima" panose="02000000000000000000" pitchFamily="2" charset="0"/>
                <a:cs typeface="Ebrima" panose="02000000000000000000" pitchFamily="2" charset="0"/>
              </a:rPr>
              <a:t>AGENDA</a:t>
            </a:r>
          </a:p>
        </p:txBody>
      </p:sp>
      <p:sp>
        <p:nvSpPr>
          <p:cNvPr id="3077" name="Text Box 7"/>
          <p:cNvSpPr txBox="1">
            <a:spLocks noChangeArrowheads="1"/>
          </p:cNvSpPr>
          <p:nvPr/>
        </p:nvSpPr>
        <p:spPr bwMode="auto">
          <a:xfrm>
            <a:off x="1905000" y="4822825"/>
            <a:ext cx="2971800" cy="274638"/>
          </a:xfrm>
          <a:prstGeom prst="rect">
            <a:avLst/>
          </a:prstGeom>
          <a:solidFill>
            <a:srgbClr val="19478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dirty="0">
                <a:solidFill>
                  <a:schemeClr val="bg1"/>
                </a:solidFill>
                <a:latin typeface="Ebrima" panose="02000000000000000000" pitchFamily="2" charset="0"/>
                <a:ea typeface="Ebrima" panose="02000000000000000000" pitchFamily="2" charset="0"/>
                <a:cs typeface="Ebrima" panose="02000000000000000000" pitchFamily="2" charset="0"/>
              </a:rPr>
              <a:t>REGISTRATION DETAILS</a:t>
            </a:r>
          </a:p>
        </p:txBody>
      </p:sp>
      <p:sp>
        <p:nvSpPr>
          <p:cNvPr id="3078" name="Text Box 8"/>
          <p:cNvSpPr txBox="1">
            <a:spLocks noChangeArrowheads="1"/>
          </p:cNvSpPr>
          <p:nvPr/>
        </p:nvSpPr>
        <p:spPr bwMode="auto">
          <a:xfrm>
            <a:off x="76199" y="5105400"/>
            <a:ext cx="3362325" cy="3554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0"/>
              </a:spcBef>
              <a:buFontTx/>
              <a:buNone/>
            </a:pPr>
            <a:r>
              <a:rPr lang="en-US" altLang="en-US" sz="900" b="1" dirty="0">
                <a:latin typeface="+mj-lt"/>
                <a:cs typeface="Calibri" panose="020F0502020204030204" pitchFamily="34" charset="0"/>
              </a:rPr>
              <a:t>Course location:</a:t>
            </a:r>
            <a:r>
              <a:rPr lang="en-US" altLang="en-US" sz="900" dirty="0">
                <a:latin typeface="+mj-lt"/>
                <a:cs typeface="Calibri" panose="020F0502020204030204" pitchFamily="34" charset="0"/>
              </a:rPr>
              <a:t> </a:t>
            </a:r>
            <a:r>
              <a:rPr lang="en-US" altLang="en-US" sz="900" dirty="0"/>
              <a:t>The course will be held in person at The Niagara Falls Convention Center (</a:t>
            </a:r>
            <a:r>
              <a:rPr lang="en-US" altLang="en-US" sz="900" dirty="0" err="1"/>
              <a:t>NFCC</a:t>
            </a:r>
            <a:r>
              <a:rPr lang="en-US" altLang="en-US" sz="900" dirty="0"/>
              <a:t>), </a:t>
            </a:r>
            <a:r>
              <a:rPr lang="sv-SE" altLang="en-US" sz="900" dirty="0"/>
              <a:t>101 Old Falls Street, Niagara Falls, NY 14303. </a:t>
            </a:r>
            <a:r>
              <a:rPr lang="en-US" altLang="en-US" sz="900" dirty="0"/>
              <a:t>USA. </a:t>
            </a:r>
            <a:r>
              <a:rPr lang="sv-SE" altLang="en-US" sz="900" dirty="0"/>
              <a:t>Phone: (716) 278-2100. Fax: (716) 278-0008. </a:t>
            </a:r>
            <a:r>
              <a:rPr lang="en-US" altLang="en-US" sz="900" dirty="0"/>
              <a:t>The Center is 28 min from the Buffalo/Niagara International Airport. </a:t>
            </a:r>
            <a:r>
              <a:rPr lang="sv-SE" altLang="en-US" sz="900" dirty="0"/>
              <a:t>Website: </a:t>
            </a:r>
            <a:r>
              <a:rPr lang="sv-SE" altLang="en-US" sz="900" dirty="0">
                <a:hlinkClick r:id="rId2"/>
              </a:rPr>
              <a:t>https://www.niagarafallsusa.com/convention-center/</a:t>
            </a:r>
            <a:endParaRPr lang="sv-SE" altLang="en-US" sz="900" dirty="0"/>
          </a:p>
          <a:p>
            <a:pPr algn="just"/>
            <a:endParaRPr lang="en-US" altLang="en-US" sz="300" b="1" dirty="0">
              <a:solidFill>
                <a:srgbClr val="000000"/>
              </a:solidFill>
              <a:latin typeface="+mj-lt"/>
              <a:cs typeface="Calibri" panose="020F0502020204030204" pitchFamily="34" charset="0"/>
            </a:endParaRPr>
          </a:p>
          <a:p>
            <a:pPr algn="just" eaLnBrk="1" hangingPunct="1">
              <a:spcBef>
                <a:spcPct val="0"/>
              </a:spcBef>
              <a:buFontTx/>
              <a:buNone/>
            </a:pPr>
            <a:r>
              <a:rPr lang="en-US" altLang="en-US" sz="900" b="1" dirty="0"/>
              <a:t>Accommodations: </a:t>
            </a:r>
            <a:r>
              <a:rPr lang="en-US" altLang="en-US" sz="900" dirty="0"/>
              <a:t>Several nearby hotels within walking distance are available. Please book directly as soon as registered for this course. Possible hotels: Sheraton Niagara Falls, Quality Hotel &amp; Suites At The Falls, Hyatt Place Niagara Falls, Wingate by Wyndham Niagara Falls, Comfort Inn The Pointe, The Cadence, Seneca Niagara Resort &amp; Casino, Holiday Inn Niagara Falls-Scenic Downtown, The Giacomo, and others including those nearby in Canada.</a:t>
            </a:r>
          </a:p>
          <a:p>
            <a:pPr algn="just">
              <a:buFontTx/>
              <a:buNone/>
            </a:pPr>
            <a:endParaRPr lang="en-US" altLang="en-US" sz="300" dirty="0">
              <a:solidFill>
                <a:srgbClr val="000000"/>
              </a:solidFill>
              <a:latin typeface="+mj-lt"/>
              <a:cs typeface="Calibri" panose="020F0502020204030204" pitchFamily="34" charset="0"/>
            </a:endParaRPr>
          </a:p>
          <a:p>
            <a:pPr algn="just" eaLnBrk="1" hangingPunct="1"/>
            <a:r>
              <a:rPr lang="en-US" altLang="en-US" sz="900" b="1" dirty="0">
                <a:latin typeface="+mj-lt"/>
                <a:cs typeface="Calibri" panose="020F0502020204030204" pitchFamily="34" charset="0"/>
              </a:rPr>
              <a:t>Fee:</a:t>
            </a:r>
            <a:r>
              <a:rPr lang="en-US" altLang="en-US" sz="900" dirty="0">
                <a:latin typeface="+mj-lt"/>
                <a:cs typeface="Calibri" panose="020F0502020204030204" pitchFamily="34" charset="0"/>
              </a:rPr>
              <a:t> The fee is $2800. Graduate student rate of $1400 is </a:t>
            </a:r>
            <a:r>
              <a:rPr lang="en-US" altLang="en-US" sz="900" dirty="0">
                <a:solidFill>
                  <a:srgbClr val="000000"/>
                </a:solidFill>
                <a:latin typeface="+mj-lt"/>
                <a:cs typeface="Calibri" panose="020F0502020204030204" pitchFamily="34" charset="0"/>
              </a:rPr>
              <a:t>available for up to 5 participants. The registration fee includes access to the  course documentation, code examples, and a copy of the textbook, </a:t>
            </a:r>
            <a:r>
              <a:rPr lang="en-US" altLang="en-US" sz="900" i="1" dirty="0">
                <a:latin typeface="+mj-lt"/>
                <a:cs typeface="Calibri" panose="020F0502020204030204" pitchFamily="34" charset="0"/>
              </a:rPr>
              <a:t>Introduction to Population Pharmacokinetic/Pharmacodynamic Analysis with Nonlinear Mixed Effects Models </a:t>
            </a:r>
            <a:r>
              <a:rPr lang="en-US" altLang="en-US" sz="900" dirty="0">
                <a:latin typeface="+mj-lt"/>
                <a:cs typeface="Calibri" panose="020F0502020204030204" pitchFamily="34" charset="0"/>
              </a:rPr>
              <a:t>by Owen and Fiedler-Kelly (John Wiley &amp; Sons Inc., 2014)</a:t>
            </a:r>
            <a:r>
              <a:rPr lang="en-US" altLang="en-US" sz="900" dirty="0">
                <a:solidFill>
                  <a:srgbClr val="000000"/>
                </a:solidFill>
                <a:latin typeface="+mj-lt"/>
                <a:cs typeface="Calibri" panose="020F0502020204030204" pitchFamily="34" charset="0"/>
              </a:rPr>
              <a:t>.  Continental breakfasts, lunches and break-time refreshments during the course are included. No walk-ins accepted.</a:t>
            </a:r>
          </a:p>
          <a:p>
            <a:pPr algn="just" eaLnBrk="1" hangingPunct="1"/>
            <a:endParaRPr lang="en-US" altLang="en-US" sz="300" dirty="0">
              <a:solidFill>
                <a:srgbClr val="000000"/>
              </a:solidFill>
              <a:latin typeface="+mj-lt"/>
              <a:cs typeface="Calibri" panose="020F0502020204030204" pitchFamily="34" charset="0"/>
            </a:endParaRPr>
          </a:p>
          <a:p>
            <a:pPr algn="just" eaLnBrk="1" hangingPunct="1"/>
            <a:r>
              <a:rPr lang="en-US" altLang="en-US" sz="900" b="1" dirty="0">
                <a:cs typeface="Calibri" panose="020F0502020204030204" pitchFamily="34" charset="0"/>
              </a:rPr>
              <a:t>Requirements: </a:t>
            </a:r>
            <a:r>
              <a:rPr lang="en-US" altLang="en-US" sz="900" dirty="0">
                <a:cs typeface="Calibri" panose="020F0502020204030204" pitchFamily="34" charset="0"/>
              </a:rPr>
              <a:t>Laptop computers equipped with Google Chrome with Flash 9+ plugins are required to fully participate in hands-on</a:t>
            </a:r>
          </a:p>
        </p:txBody>
      </p:sp>
      <p:sp>
        <p:nvSpPr>
          <p:cNvPr id="3080" name="Rectangle 11"/>
          <p:cNvSpPr>
            <a:spLocks noChangeArrowheads="1"/>
          </p:cNvSpPr>
          <p:nvPr/>
        </p:nvSpPr>
        <p:spPr bwMode="auto">
          <a:xfrm>
            <a:off x="44450" y="5106988"/>
            <a:ext cx="6764338" cy="3614321"/>
          </a:xfrm>
          <a:prstGeom prst="rect">
            <a:avLst/>
          </a:prstGeom>
          <a:noFill/>
          <a:ln w="28575">
            <a:solidFill>
              <a:srgbClr val="19478A"/>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800" dirty="0">
              <a:latin typeface="+mj-lt"/>
              <a:cs typeface="Calibri" panose="020F0502020204030204" pitchFamily="34" charset="0"/>
            </a:endParaRPr>
          </a:p>
        </p:txBody>
      </p:sp>
      <p:sp>
        <p:nvSpPr>
          <p:cNvPr id="3081" name="Text Box 13"/>
          <p:cNvSpPr txBox="1">
            <a:spLocks noChangeArrowheads="1"/>
          </p:cNvSpPr>
          <p:nvPr/>
        </p:nvSpPr>
        <p:spPr bwMode="auto">
          <a:xfrm>
            <a:off x="3438525" y="5105400"/>
            <a:ext cx="3308350"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en-US" sz="900" dirty="0">
                <a:cs typeface="Calibri" panose="020F0502020204030204" pitchFamily="34" charset="0"/>
              </a:rPr>
              <a:t>exercises. Access to NONMEM and KIWI will be provided for the duration of the course. </a:t>
            </a:r>
          </a:p>
          <a:p>
            <a:pPr algn="just" eaLnBrk="1" hangingPunct="1"/>
            <a:endParaRPr lang="en-US" altLang="en-US" sz="300" b="1" dirty="0">
              <a:latin typeface="+mj-lt"/>
              <a:cs typeface="Calibri" panose="020F0502020204030204" pitchFamily="34" charset="0"/>
            </a:endParaRPr>
          </a:p>
          <a:p>
            <a:pPr algn="just" eaLnBrk="1" hangingPunct="1"/>
            <a:r>
              <a:rPr lang="en-US" altLang="en-US" sz="900" b="1" dirty="0">
                <a:latin typeface="+mj-lt"/>
                <a:cs typeface="Calibri" panose="020F0502020204030204" pitchFamily="34" charset="0"/>
              </a:rPr>
              <a:t>Registration:</a:t>
            </a:r>
            <a:r>
              <a:rPr lang="en-US" altLang="en-US" sz="900" dirty="0">
                <a:latin typeface="+mj-lt"/>
                <a:cs typeface="Calibri" panose="020F0502020204030204" pitchFamily="34" charset="0"/>
              </a:rPr>
              <a:t> Online registration will begin </a:t>
            </a:r>
            <a:r>
              <a:rPr lang="en-US" altLang="en-US" sz="900" b="1" dirty="0">
                <a:latin typeface="+mj-lt"/>
                <a:cs typeface="Calibri" panose="020F0502020204030204" pitchFamily="34" charset="0"/>
              </a:rPr>
              <a:t>January 23</a:t>
            </a:r>
            <a:r>
              <a:rPr lang="en-US" altLang="en-US" sz="900" b="1" baseline="30000" dirty="0">
                <a:latin typeface="+mj-lt"/>
                <a:cs typeface="Calibri" panose="020F0502020204030204" pitchFamily="34" charset="0"/>
              </a:rPr>
              <a:t>rd</a:t>
            </a:r>
            <a:r>
              <a:rPr lang="en-US" altLang="en-US" sz="900" b="1" dirty="0">
                <a:latin typeface="+mj-lt"/>
                <a:cs typeface="Calibri" panose="020F0502020204030204" pitchFamily="34" charset="0"/>
              </a:rPr>
              <a:t>, 2023</a:t>
            </a:r>
            <a:r>
              <a:rPr lang="en-US" altLang="en-US" sz="900" dirty="0">
                <a:latin typeface="+mj-lt"/>
                <a:cs typeface="Calibri" panose="020F0502020204030204" pitchFamily="34" charset="0"/>
              </a:rPr>
              <a:t>. The course is limited to the capacity of 30 participants. Confirmation email of registration will be returned upon successful registration at the following web site: </a:t>
            </a:r>
            <a:r>
              <a:rPr lang="en-US" altLang="en-US" sz="900" dirty="0">
                <a:latin typeface="+mj-lt"/>
                <a:cs typeface="Calibri" panose="020F0502020204030204" pitchFamily="34" charset="0"/>
                <a:hlinkClick r:id="rId3"/>
              </a:rPr>
              <a:t>http://pharmacy.buffalo.edu/</a:t>
            </a:r>
            <a:r>
              <a:rPr lang="en-US" altLang="en-US" sz="900" dirty="0">
                <a:latin typeface="+mj-lt"/>
                <a:cs typeface="Calibri" panose="020F0502020204030204" pitchFamily="34" charset="0"/>
              </a:rPr>
              <a:t>  under Quick Links. </a:t>
            </a:r>
          </a:p>
          <a:p>
            <a:pPr algn="just" eaLnBrk="1" hangingPunct="1"/>
            <a:endParaRPr lang="en-US" altLang="en-US" sz="300" b="1" dirty="0">
              <a:solidFill>
                <a:srgbClr val="FF0000"/>
              </a:solidFill>
              <a:latin typeface="+mj-lt"/>
              <a:cs typeface="Calibri" panose="020F0502020204030204" pitchFamily="34" charset="0"/>
            </a:endParaRPr>
          </a:p>
          <a:p>
            <a:pPr algn="just" eaLnBrk="1" hangingPunct="1"/>
            <a:r>
              <a:rPr lang="en-US" altLang="en-US" sz="900" b="1" dirty="0"/>
              <a:t>Cancellations:</a:t>
            </a:r>
            <a:r>
              <a:rPr lang="en-US" altLang="en-US" sz="900" dirty="0"/>
              <a:t> Cancellations with a full refund may be made until </a:t>
            </a:r>
            <a:r>
              <a:rPr lang="en-US" altLang="en-US" sz="900" b="1" dirty="0"/>
              <a:t>March 13</a:t>
            </a:r>
            <a:r>
              <a:rPr lang="en-US" altLang="en-US" sz="900" b="1" baseline="30000" dirty="0"/>
              <a:t>th</a:t>
            </a:r>
            <a:r>
              <a:rPr lang="en-US" altLang="en-US" sz="900" b="1" dirty="0"/>
              <a:t>, 2023</a:t>
            </a:r>
            <a:r>
              <a:rPr lang="en-US" altLang="en-US" sz="900" dirty="0"/>
              <a:t>.   No refund  is  possible on  cancellations  received  after  this  date. Substitutions may be made at any time</a:t>
            </a:r>
          </a:p>
          <a:p>
            <a:pPr algn="just" eaLnBrk="1" hangingPunct="1"/>
            <a:endParaRPr lang="en-US" altLang="en-US" sz="300" dirty="0">
              <a:solidFill>
                <a:srgbClr val="000000"/>
              </a:solidFill>
              <a:latin typeface="+mj-lt"/>
              <a:cs typeface="Calibri" panose="020F0502020204030204" pitchFamily="34" charset="0"/>
            </a:endParaRPr>
          </a:p>
          <a:p>
            <a:pPr algn="just" eaLnBrk="1" hangingPunct="1"/>
            <a:r>
              <a:rPr lang="en-US" altLang="en-US" sz="900" b="1" dirty="0">
                <a:solidFill>
                  <a:srgbClr val="000000"/>
                </a:solidFill>
                <a:latin typeface="+mj-lt"/>
                <a:cs typeface="Calibri" panose="020F0502020204030204" pitchFamily="34" charset="0"/>
              </a:rPr>
              <a:t>Payment: </a:t>
            </a:r>
            <a:r>
              <a:rPr lang="en-US" altLang="en-US" sz="900" dirty="0"/>
              <a:t>Mastercard, Visa, American Express, and Discover card payments will be accepted only at the following website: </a:t>
            </a:r>
            <a:r>
              <a:rPr lang="en-US" altLang="en-US" sz="900" dirty="0">
                <a:hlinkClick r:id="rId3"/>
              </a:rPr>
              <a:t>http://pharmacy.buffalo.edu/</a:t>
            </a:r>
            <a:r>
              <a:rPr lang="en-US" altLang="en-US" sz="900" dirty="0"/>
              <a:t> under Quick Links. Contact course secretary: Suzette Mis, (716) 645-4831; </a:t>
            </a:r>
            <a:r>
              <a:rPr lang="en-US" altLang="en-US" sz="900" dirty="0">
                <a:hlinkClick r:id="rId4"/>
              </a:rPr>
              <a:t>mis@buffalo.edu</a:t>
            </a:r>
            <a:r>
              <a:rPr lang="en-US" altLang="en-US" sz="900" dirty="0"/>
              <a:t>, if you need further assistance</a:t>
            </a:r>
            <a:r>
              <a:rPr lang="en-US" altLang="en-US" sz="900" dirty="0">
                <a:solidFill>
                  <a:srgbClr val="000000"/>
                </a:solidFill>
                <a:latin typeface="+mj-lt"/>
                <a:cs typeface="Calibri" panose="020F0502020204030204" pitchFamily="34" charset="0"/>
              </a:rPr>
              <a:t>. </a:t>
            </a:r>
          </a:p>
          <a:p>
            <a:pPr algn="just" eaLnBrk="1" hangingPunct="1"/>
            <a:endParaRPr lang="en-US" altLang="en-US" sz="300" dirty="0">
              <a:solidFill>
                <a:srgbClr val="000000"/>
              </a:solidFill>
              <a:latin typeface="+mj-lt"/>
              <a:cs typeface="Calibri" panose="020F0502020204030204" pitchFamily="34" charset="0"/>
            </a:endParaRPr>
          </a:p>
          <a:p>
            <a:pPr algn="just" eaLnBrk="1" hangingPunct="1">
              <a:spcBef>
                <a:spcPct val="0"/>
              </a:spcBef>
              <a:buFontTx/>
              <a:buNone/>
            </a:pPr>
            <a:r>
              <a:rPr lang="en-US" altLang="en-US" sz="900" b="1" dirty="0">
                <a:cs typeface="Times New Roman" panose="02020603050405020304" pitchFamily="18" charset="0"/>
              </a:rPr>
              <a:t>COVID STATEMENT: </a:t>
            </a:r>
            <a:r>
              <a:rPr lang="en-US" altLang="en-US" sz="900" dirty="0">
                <a:cs typeface="Times New Roman" panose="02020603050405020304" pitchFamily="18" charset="0"/>
              </a:rPr>
              <a:t>Masks are optional for in-person classes and hands-on training. The University at Buffalo, Simulations Plus - Cognigen Division, The Niagara Falls Convention Center (</a:t>
            </a:r>
            <a:r>
              <a:rPr lang="en-US" altLang="en-US" sz="900" dirty="0" err="1">
                <a:cs typeface="Times New Roman" panose="02020603050405020304" pitchFamily="18" charset="0"/>
              </a:rPr>
              <a:t>NFCC</a:t>
            </a:r>
            <a:r>
              <a:rPr lang="en-US" altLang="en-US" sz="900" dirty="0">
                <a:cs typeface="Times New Roman" panose="02020603050405020304" pitchFamily="18" charset="0"/>
              </a:rPr>
              <a:t>), and hotels are not liable for any COVID-19 related issues. Proper protocols must be followed if implemented. Full vaccination is highly recommended. Rigorous cleaning protocols are performed.</a:t>
            </a:r>
          </a:p>
          <a:p>
            <a:pPr algn="just" eaLnBrk="1" hangingPunct="1">
              <a:spcBef>
                <a:spcPct val="0"/>
              </a:spcBef>
              <a:buFontTx/>
              <a:buNone/>
            </a:pPr>
            <a:endParaRPr lang="en-US" altLang="en-US" sz="300" b="1" dirty="0">
              <a:solidFill>
                <a:srgbClr val="000000"/>
              </a:solidFill>
              <a:cs typeface="Times New Roman" panose="02020603050405020304" pitchFamily="18" charset="0"/>
            </a:endParaRPr>
          </a:p>
          <a:p>
            <a:pPr algn="just" eaLnBrk="1" hangingPunct="1"/>
            <a:r>
              <a:rPr lang="en-US" altLang="en-US" sz="900" b="1" dirty="0">
                <a:solidFill>
                  <a:srgbClr val="000000"/>
                </a:solidFill>
                <a:cs typeface="Times New Roman" panose="02020603050405020304" pitchFamily="18" charset="0"/>
              </a:rPr>
              <a:t>Social Activities</a:t>
            </a:r>
            <a:r>
              <a:rPr lang="en-US" altLang="en-US" sz="900" dirty="0">
                <a:solidFill>
                  <a:srgbClr val="000000"/>
                </a:solidFill>
                <a:cs typeface="Times New Roman" panose="02020603050405020304" pitchFamily="18" charset="0"/>
              </a:rPr>
              <a:t>: An evening dinner outing, sponsored by Cognigen division of Simulations Plus, Inc., </a:t>
            </a:r>
            <a:r>
              <a:rPr lang="en-US" altLang="en-US" sz="900" dirty="0">
                <a:latin typeface="Calibri" panose="020F0502020204030204" pitchFamily="34" charset="0"/>
                <a:cs typeface="Calibri" panose="020F0502020204030204" pitchFamily="34" charset="0"/>
              </a:rPr>
              <a:t>w</a:t>
            </a:r>
            <a:r>
              <a:rPr lang="en-US" altLang="en-US" sz="900" dirty="0">
                <a:solidFill>
                  <a:srgbClr val="000000"/>
                </a:solidFill>
                <a:cs typeface="Times New Roman" panose="02020603050405020304" pitchFamily="18" charset="0"/>
              </a:rPr>
              <a:t>ill be offered </a:t>
            </a:r>
            <a:r>
              <a:rPr lang="en-US" altLang="en-US" sz="900" dirty="0">
                <a:cs typeface="Times New Roman" panose="02020603050405020304" pitchFamily="18" charset="0"/>
              </a:rPr>
              <a:t>on Thursday, May 11.</a:t>
            </a:r>
            <a:endParaRPr lang="en-US" altLang="en-US" sz="900" dirty="0"/>
          </a:p>
          <a:p>
            <a:pPr algn="just" eaLnBrk="1" hangingPunct="1">
              <a:spcBef>
                <a:spcPct val="0"/>
              </a:spcBef>
              <a:buFontTx/>
              <a:buNone/>
            </a:pPr>
            <a:endParaRPr lang="en-US" altLang="en-US" sz="900" dirty="0">
              <a:solidFill>
                <a:srgbClr val="FF0000"/>
              </a:solidFill>
              <a:cs typeface="Times New Roman" panose="02020603050405020304" pitchFamily="18" charset="0"/>
            </a:endParaRPr>
          </a:p>
        </p:txBody>
      </p:sp>
      <p:sp>
        <p:nvSpPr>
          <p:cNvPr id="10" name="Text Box 40"/>
          <p:cNvSpPr txBox="1">
            <a:spLocks noChangeArrowheads="1"/>
          </p:cNvSpPr>
          <p:nvPr/>
        </p:nvSpPr>
        <p:spPr bwMode="auto">
          <a:xfrm>
            <a:off x="0" y="8729246"/>
            <a:ext cx="6858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800" dirty="0">
                <a:latin typeface="+mj-lt"/>
                <a:cs typeface="Calibri" panose="020F0502020204030204" pitchFamily="34" charset="0"/>
              </a:rPr>
              <a:t>This session precedes two separate courses: a PK/PD Modeling course and a Monoclonal Antibody PK/PD course, coordinated by Drs. William </a:t>
            </a:r>
            <a:r>
              <a:rPr lang="en-US" altLang="en-US" sz="800" dirty="0" err="1">
                <a:latin typeface="+mj-lt"/>
                <a:cs typeface="Calibri" panose="020F0502020204030204" pitchFamily="34" charset="0"/>
              </a:rPr>
              <a:t>Jusko</a:t>
            </a:r>
            <a:r>
              <a:rPr lang="en-US" altLang="en-US" sz="800" dirty="0">
                <a:latin typeface="+mj-lt"/>
                <a:cs typeface="Calibri" panose="020F0502020204030204" pitchFamily="34" charset="0"/>
              </a:rPr>
              <a:t>, Joseph Balthasar, Dhaval Shah, Donald Mager, and David D’Argenio.  For information see:  http://pharmacy.buffalo.edu/ or contact Suzette Mis at mis@buffalo.edu.</a:t>
            </a:r>
          </a:p>
        </p:txBody>
      </p:sp>
      <p:sp>
        <p:nvSpPr>
          <p:cNvPr id="11" name="Text Box 4"/>
          <p:cNvSpPr txBox="1">
            <a:spLocks noChangeArrowheads="1"/>
          </p:cNvSpPr>
          <p:nvPr/>
        </p:nvSpPr>
        <p:spPr bwMode="auto">
          <a:xfrm>
            <a:off x="1905000" y="0"/>
            <a:ext cx="2971800" cy="274638"/>
          </a:xfrm>
          <a:prstGeom prst="rect">
            <a:avLst/>
          </a:prstGeom>
          <a:solidFill>
            <a:srgbClr val="19478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dirty="0">
                <a:solidFill>
                  <a:schemeClr val="bg1"/>
                </a:solidFill>
                <a:latin typeface="Arial Black" panose="020B0A04020102020204" pitchFamily="34" charset="0"/>
              </a:rPr>
              <a:t>AGENDA</a:t>
            </a:r>
          </a:p>
        </p:txBody>
      </p:sp>
      <p:sp>
        <p:nvSpPr>
          <p:cNvPr id="12" name="Text Box 5"/>
          <p:cNvSpPr txBox="1">
            <a:spLocks noChangeArrowheads="1"/>
          </p:cNvSpPr>
          <p:nvPr/>
        </p:nvSpPr>
        <p:spPr bwMode="auto">
          <a:xfrm>
            <a:off x="0" y="152400"/>
            <a:ext cx="3381375"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85800" indent="-6858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8000"/>
              </a:lnSpc>
              <a:spcBef>
                <a:spcPts val="100"/>
              </a:spcBef>
              <a:spcAft>
                <a:spcPts val="100"/>
              </a:spcAft>
            </a:pPr>
            <a:endParaRPr lang="en-US" altLang="en-US" sz="800" b="1" dirty="0">
              <a:latin typeface="Tahoma" panose="020B0604030504040204" pitchFamily="34" charset="0"/>
            </a:endParaRPr>
          </a:p>
          <a:p>
            <a:pPr eaLnBrk="1" hangingPunct="1">
              <a:lnSpc>
                <a:spcPct val="98000"/>
              </a:lnSpc>
              <a:spcBef>
                <a:spcPts val="100"/>
              </a:spcBef>
              <a:spcAft>
                <a:spcPts val="100"/>
              </a:spcAft>
            </a:pPr>
            <a:r>
              <a:rPr lang="en-US" altLang="en-US" sz="800" b="1" dirty="0">
                <a:latin typeface="Tahoma" panose="020B0604030504040204" pitchFamily="34" charset="0"/>
              </a:rPr>
              <a:t>Thursday,  May 11, 2023</a:t>
            </a:r>
          </a:p>
          <a:p>
            <a:pPr eaLnBrk="1" hangingPunct="1">
              <a:lnSpc>
                <a:spcPct val="98000"/>
              </a:lnSpc>
              <a:spcBef>
                <a:spcPts val="100"/>
              </a:spcBef>
              <a:spcAft>
                <a:spcPts val="100"/>
              </a:spcAft>
            </a:pPr>
            <a:r>
              <a:rPr lang="en-US" altLang="en-US" sz="800" dirty="0"/>
              <a:t>08:00-08:35	Continental Breakfast </a:t>
            </a:r>
          </a:p>
          <a:p>
            <a:pPr eaLnBrk="1" hangingPunct="1">
              <a:lnSpc>
                <a:spcPct val="98000"/>
              </a:lnSpc>
              <a:spcBef>
                <a:spcPts val="100"/>
              </a:spcBef>
              <a:spcAft>
                <a:spcPts val="100"/>
              </a:spcAft>
            </a:pPr>
            <a:r>
              <a:rPr lang="en-US" altLang="en-US" sz="800" dirty="0"/>
              <a:t>08:35-08:45	</a:t>
            </a:r>
            <a:r>
              <a:rPr lang="en-US" altLang="en-US" sz="800" b="1" dirty="0"/>
              <a:t>Welcome and Introduction to the Workshop</a:t>
            </a:r>
            <a:endParaRPr lang="en-US" altLang="en-US" sz="800" dirty="0"/>
          </a:p>
          <a:p>
            <a:pPr eaLnBrk="1" hangingPunct="1">
              <a:lnSpc>
                <a:spcPct val="98000"/>
              </a:lnSpc>
              <a:spcBef>
                <a:spcPts val="100"/>
              </a:spcBef>
              <a:spcAft>
                <a:spcPts val="100"/>
              </a:spcAft>
            </a:pPr>
            <a:r>
              <a:rPr lang="en-US" altLang="en-US" sz="800" dirty="0"/>
              <a:t>08:45-09:45	</a:t>
            </a:r>
            <a:r>
              <a:rPr lang="en-US" altLang="en-US" sz="800" b="1" dirty="0"/>
              <a:t>The Population Approach in Drug </a:t>
            </a:r>
            <a:br>
              <a:rPr lang="en-US" altLang="en-US" sz="800" b="1" dirty="0"/>
            </a:br>
            <a:r>
              <a:rPr lang="en-US" altLang="en-US" sz="800" b="1" dirty="0"/>
              <a:t>Development</a:t>
            </a:r>
          </a:p>
          <a:p>
            <a:pPr eaLnBrk="1" hangingPunct="1">
              <a:lnSpc>
                <a:spcPct val="98000"/>
              </a:lnSpc>
              <a:spcBef>
                <a:spcPts val="100"/>
              </a:spcBef>
              <a:spcAft>
                <a:spcPts val="100"/>
              </a:spcAft>
            </a:pPr>
            <a:r>
              <a:rPr lang="en-US" altLang="en-US" sz="800" dirty="0"/>
              <a:t>09:45-10:20	</a:t>
            </a:r>
            <a:r>
              <a:rPr lang="en-US" altLang="en-US" sz="800" b="1" dirty="0"/>
              <a:t>Population Modeling Basics</a:t>
            </a:r>
          </a:p>
          <a:p>
            <a:pPr eaLnBrk="1" hangingPunct="1">
              <a:lnSpc>
                <a:spcPct val="98000"/>
              </a:lnSpc>
              <a:spcBef>
                <a:spcPts val="100"/>
              </a:spcBef>
              <a:spcAft>
                <a:spcPts val="100"/>
              </a:spcAft>
            </a:pPr>
            <a:r>
              <a:rPr lang="en-US" altLang="en-US" sz="800" dirty="0"/>
              <a:t>10:20-10:40	Break</a:t>
            </a:r>
          </a:p>
          <a:p>
            <a:pPr eaLnBrk="1" hangingPunct="1">
              <a:lnSpc>
                <a:spcPct val="98000"/>
              </a:lnSpc>
              <a:spcBef>
                <a:spcPts val="100"/>
              </a:spcBef>
              <a:spcAft>
                <a:spcPts val="100"/>
              </a:spcAft>
            </a:pPr>
            <a:r>
              <a:rPr lang="en-US" altLang="en-US" sz="800" dirty="0"/>
              <a:t>10:40-11:50	</a:t>
            </a:r>
            <a:r>
              <a:rPr lang="en-US" altLang="en-US" sz="800" b="1" dirty="0"/>
              <a:t>NONMEM</a:t>
            </a:r>
            <a:r>
              <a:rPr lang="en-US" altLang="en-US" sz="800" b="1" baseline="30000" dirty="0">
                <a:cs typeface="Times New Roman" panose="02020603050405020304" pitchFamily="18" charset="0"/>
              </a:rPr>
              <a:t>® </a:t>
            </a:r>
            <a:r>
              <a:rPr lang="en-US" altLang="en-US" sz="800" b="1" dirty="0">
                <a:cs typeface="Times New Roman" panose="02020603050405020304" pitchFamily="18" charset="0"/>
              </a:rPr>
              <a:t>Terminology </a:t>
            </a:r>
            <a:endParaRPr lang="en-US" altLang="en-US" sz="800" dirty="0"/>
          </a:p>
          <a:p>
            <a:pPr eaLnBrk="1" hangingPunct="1">
              <a:lnSpc>
                <a:spcPct val="98000"/>
              </a:lnSpc>
              <a:spcBef>
                <a:spcPts val="100"/>
              </a:spcBef>
              <a:spcAft>
                <a:spcPts val="100"/>
              </a:spcAft>
            </a:pPr>
            <a:r>
              <a:rPr lang="en-US" altLang="en-US" sz="800" dirty="0"/>
              <a:t>11:50-12:45	</a:t>
            </a:r>
            <a:r>
              <a:rPr lang="en-US" altLang="en-US" sz="800" b="1" dirty="0"/>
              <a:t>Estimation Methods in NONMEM</a:t>
            </a:r>
            <a:r>
              <a:rPr lang="en-US" altLang="en-US" sz="800" b="1" baseline="30000" dirty="0">
                <a:cs typeface="Times New Roman" panose="02020603050405020304" pitchFamily="18" charset="0"/>
              </a:rPr>
              <a:t>® </a:t>
            </a:r>
            <a:endParaRPr lang="en-US" altLang="en-US" sz="800" dirty="0"/>
          </a:p>
          <a:p>
            <a:pPr eaLnBrk="1" hangingPunct="1">
              <a:lnSpc>
                <a:spcPct val="98000"/>
              </a:lnSpc>
              <a:spcBef>
                <a:spcPts val="100"/>
              </a:spcBef>
              <a:spcAft>
                <a:spcPts val="100"/>
              </a:spcAft>
            </a:pPr>
            <a:r>
              <a:rPr lang="en-US" altLang="en-US" sz="800" dirty="0"/>
              <a:t>12:45-01:45	Lunch</a:t>
            </a:r>
          </a:p>
          <a:p>
            <a:pPr eaLnBrk="1" hangingPunct="1">
              <a:lnSpc>
                <a:spcPct val="98000"/>
              </a:lnSpc>
              <a:spcBef>
                <a:spcPts val="100"/>
              </a:spcBef>
              <a:spcAft>
                <a:spcPts val="100"/>
              </a:spcAft>
            </a:pPr>
            <a:r>
              <a:rPr lang="en-US" altLang="en-US" sz="800" dirty="0"/>
              <a:t>01:45-03:15	</a:t>
            </a:r>
            <a:r>
              <a:rPr lang="en-US" altLang="en-US" sz="800" b="1" dirty="0"/>
              <a:t>Brief Overview of the NONMEM® </a:t>
            </a:r>
            <a:br>
              <a:rPr lang="en-US" altLang="en-US" sz="800" b="1" dirty="0"/>
            </a:br>
            <a:r>
              <a:rPr lang="en-US" altLang="en-US" sz="800" b="1" dirty="0"/>
              <a:t>Program and Writing an NM-TRAN Control Stream</a:t>
            </a:r>
          </a:p>
          <a:p>
            <a:pPr eaLnBrk="1" hangingPunct="1">
              <a:lnSpc>
                <a:spcPct val="98000"/>
              </a:lnSpc>
              <a:spcBef>
                <a:spcPts val="100"/>
              </a:spcBef>
              <a:spcAft>
                <a:spcPts val="100"/>
              </a:spcAft>
            </a:pPr>
            <a:r>
              <a:rPr lang="en-US" altLang="en-US" sz="800" dirty="0">
                <a:cs typeface="Times New Roman" panose="02020603050405020304" pitchFamily="18" charset="0"/>
              </a:rPr>
              <a:t>03:15-03:35	</a:t>
            </a:r>
            <a:r>
              <a:rPr lang="en-US" altLang="en-US" sz="800" dirty="0"/>
              <a:t>Break</a:t>
            </a:r>
          </a:p>
          <a:p>
            <a:pPr eaLnBrk="1" hangingPunct="1">
              <a:lnSpc>
                <a:spcPct val="98000"/>
              </a:lnSpc>
              <a:spcBef>
                <a:spcPts val="100"/>
              </a:spcBef>
              <a:spcAft>
                <a:spcPts val="100"/>
              </a:spcAft>
            </a:pPr>
            <a:r>
              <a:rPr lang="en-US" altLang="en-US" sz="800" dirty="0"/>
              <a:t>03:35-04:05	</a:t>
            </a:r>
            <a:r>
              <a:rPr lang="en-US" altLang="en-US" sz="800" b="1" dirty="0"/>
              <a:t>NM-TRAN Lecture (cont’d)</a:t>
            </a:r>
            <a:endParaRPr lang="en-US" altLang="en-US" sz="800" b="1" dirty="0">
              <a:cs typeface="Times New Roman" panose="02020603050405020304" pitchFamily="18" charset="0"/>
            </a:endParaRPr>
          </a:p>
          <a:p>
            <a:pPr eaLnBrk="1" hangingPunct="1">
              <a:lnSpc>
                <a:spcPct val="98000"/>
              </a:lnSpc>
              <a:spcBef>
                <a:spcPts val="100"/>
              </a:spcBef>
              <a:spcAft>
                <a:spcPts val="100"/>
              </a:spcAft>
            </a:pPr>
            <a:r>
              <a:rPr lang="en-US" altLang="en-US" sz="800" dirty="0"/>
              <a:t>04:05-05:20	</a:t>
            </a:r>
            <a:r>
              <a:rPr lang="en-US" altLang="en-US" sz="800" b="1" dirty="0"/>
              <a:t>NONMEM</a:t>
            </a:r>
            <a:r>
              <a:rPr lang="en-US" altLang="en-US" sz="800" b="1" baseline="30000" dirty="0">
                <a:cs typeface="Times New Roman" panose="02020603050405020304" pitchFamily="18" charset="0"/>
              </a:rPr>
              <a:t>®</a:t>
            </a:r>
            <a:r>
              <a:rPr lang="en-US" altLang="en-US" sz="800" b="1" dirty="0">
                <a:cs typeface="Times New Roman" panose="02020603050405020304" pitchFamily="18" charset="0"/>
              </a:rPr>
              <a:t> Dataset Structure </a:t>
            </a:r>
            <a:endParaRPr lang="en-US" altLang="en-US" sz="800" dirty="0"/>
          </a:p>
          <a:p>
            <a:pPr eaLnBrk="1" hangingPunct="1">
              <a:lnSpc>
                <a:spcPct val="98000"/>
              </a:lnSpc>
              <a:spcBef>
                <a:spcPts val="100"/>
              </a:spcBef>
              <a:spcAft>
                <a:spcPts val="100"/>
              </a:spcAft>
            </a:pPr>
            <a:r>
              <a:rPr lang="en-US" altLang="en-US" sz="800" dirty="0"/>
              <a:t>05:20-05:30	</a:t>
            </a:r>
            <a:r>
              <a:rPr lang="en-US" altLang="en-US" sz="800" b="1" dirty="0"/>
              <a:t>Exercise: Writing Control Streams and Diagnosing Dataset Problems</a:t>
            </a:r>
            <a:endParaRPr lang="en-US" altLang="en-US" sz="800" dirty="0"/>
          </a:p>
          <a:p>
            <a:pPr eaLnBrk="1" hangingPunct="1">
              <a:lnSpc>
                <a:spcPct val="98000"/>
              </a:lnSpc>
              <a:spcBef>
                <a:spcPts val="100"/>
              </a:spcBef>
              <a:spcAft>
                <a:spcPts val="100"/>
              </a:spcAft>
            </a:pPr>
            <a:endParaRPr lang="en-US" altLang="en-US" sz="800" b="1" dirty="0"/>
          </a:p>
          <a:p>
            <a:pPr eaLnBrk="1" hangingPunct="1">
              <a:lnSpc>
                <a:spcPct val="98000"/>
              </a:lnSpc>
              <a:spcBef>
                <a:spcPts val="100"/>
              </a:spcBef>
              <a:spcAft>
                <a:spcPts val="100"/>
              </a:spcAft>
            </a:pPr>
            <a:r>
              <a:rPr lang="en-US" altLang="en-US" sz="800" b="1" dirty="0">
                <a:latin typeface="Tahoma" panose="020B0604030504040204" pitchFamily="34" charset="0"/>
              </a:rPr>
              <a:t>Friday,  May 12, 2023</a:t>
            </a:r>
            <a:endParaRPr lang="en-US" altLang="en-US" sz="800" dirty="0">
              <a:latin typeface="Tahoma" panose="020B0604030504040204" pitchFamily="34" charset="0"/>
            </a:endParaRPr>
          </a:p>
          <a:p>
            <a:pPr eaLnBrk="1" hangingPunct="1">
              <a:lnSpc>
                <a:spcPct val="98000"/>
              </a:lnSpc>
              <a:spcBef>
                <a:spcPts val="100"/>
              </a:spcBef>
              <a:spcAft>
                <a:spcPts val="100"/>
              </a:spcAft>
            </a:pPr>
            <a:r>
              <a:rPr lang="en-US" altLang="en-US" sz="800" dirty="0"/>
              <a:t>08:00-08:30	Continental Breakfast </a:t>
            </a:r>
          </a:p>
          <a:p>
            <a:pPr eaLnBrk="1" hangingPunct="1">
              <a:lnSpc>
                <a:spcPct val="98000"/>
              </a:lnSpc>
              <a:spcBef>
                <a:spcPts val="100"/>
              </a:spcBef>
              <a:spcAft>
                <a:spcPts val="100"/>
              </a:spcAft>
            </a:pPr>
            <a:r>
              <a:rPr lang="en-US" altLang="en-US" sz="800" dirty="0"/>
              <a:t>08:30-09:15	</a:t>
            </a:r>
            <a:r>
              <a:rPr lang="en-US" altLang="en-US" sz="800" b="1" dirty="0"/>
              <a:t>Discuss Control Stream and Dataset Exercise </a:t>
            </a:r>
          </a:p>
          <a:p>
            <a:pPr eaLnBrk="1" hangingPunct="1">
              <a:lnSpc>
                <a:spcPct val="98000"/>
              </a:lnSpc>
              <a:spcBef>
                <a:spcPts val="100"/>
              </a:spcBef>
              <a:spcAft>
                <a:spcPts val="100"/>
              </a:spcAft>
            </a:pPr>
            <a:r>
              <a:rPr lang="en-US" altLang="en-US" sz="800" dirty="0"/>
              <a:t>09:15-09:50	</a:t>
            </a:r>
            <a:r>
              <a:rPr lang="en-US" altLang="en-US" sz="800" b="1" dirty="0"/>
              <a:t>Exploratory Data Analysis</a:t>
            </a:r>
          </a:p>
          <a:p>
            <a:pPr eaLnBrk="1" hangingPunct="1">
              <a:lnSpc>
                <a:spcPct val="98000"/>
              </a:lnSpc>
              <a:spcBef>
                <a:spcPts val="100"/>
              </a:spcBef>
              <a:spcAft>
                <a:spcPts val="100"/>
              </a:spcAft>
            </a:pPr>
            <a:r>
              <a:rPr lang="en-US" altLang="en-US" sz="800" dirty="0"/>
              <a:t>09:50-10:20	</a:t>
            </a:r>
            <a:r>
              <a:rPr lang="en-US" altLang="en-US" sz="800" b="1" dirty="0"/>
              <a:t>Exercise: Introduction to KIWI </a:t>
            </a:r>
          </a:p>
          <a:p>
            <a:pPr eaLnBrk="1" hangingPunct="1">
              <a:lnSpc>
                <a:spcPct val="98000"/>
              </a:lnSpc>
              <a:spcBef>
                <a:spcPts val="100"/>
              </a:spcBef>
              <a:spcAft>
                <a:spcPts val="100"/>
              </a:spcAft>
            </a:pPr>
            <a:r>
              <a:rPr lang="en-US" altLang="en-US" sz="800" dirty="0"/>
              <a:t>10:20-10:40</a:t>
            </a:r>
            <a:r>
              <a:rPr lang="en-US" altLang="en-US" sz="800" b="1" dirty="0"/>
              <a:t>	</a:t>
            </a:r>
            <a:r>
              <a:rPr lang="en-US" altLang="en-US" sz="800" dirty="0"/>
              <a:t>Break </a:t>
            </a:r>
          </a:p>
          <a:p>
            <a:pPr eaLnBrk="1" hangingPunct="1">
              <a:lnSpc>
                <a:spcPct val="98000"/>
              </a:lnSpc>
              <a:spcBef>
                <a:spcPts val="100"/>
              </a:spcBef>
              <a:spcAft>
                <a:spcPts val="100"/>
              </a:spcAft>
            </a:pPr>
            <a:r>
              <a:rPr lang="en-US" altLang="en-US" sz="800" dirty="0"/>
              <a:t>10:40-11:25	</a:t>
            </a:r>
            <a:r>
              <a:rPr lang="en-US" altLang="en-US" sz="800" b="1" dirty="0"/>
              <a:t>Running NONMEM® and</a:t>
            </a:r>
          </a:p>
          <a:p>
            <a:pPr eaLnBrk="1" hangingPunct="1">
              <a:lnSpc>
                <a:spcPct val="98000"/>
              </a:lnSpc>
              <a:spcBef>
                <a:spcPts val="100"/>
              </a:spcBef>
              <a:spcAft>
                <a:spcPts val="100"/>
              </a:spcAft>
            </a:pPr>
            <a:r>
              <a:rPr lang="en-US" altLang="en-US" sz="800" b="1" dirty="0"/>
              <a:t>	Interpreting the Output</a:t>
            </a:r>
          </a:p>
          <a:p>
            <a:pPr eaLnBrk="1" hangingPunct="1">
              <a:lnSpc>
                <a:spcPct val="98000"/>
              </a:lnSpc>
              <a:spcBef>
                <a:spcPts val="100"/>
              </a:spcBef>
              <a:spcAft>
                <a:spcPts val="100"/>
              </a:spcAft>
            </a:pPr>
            <a:r>
              <a:rPr lang="en-US" altLang="en-US" sz="800" dirty="0"/>
              <a:t>11:25-11:35	</a:t>
            </a:r>
            <a:r>
              <a:rPr lang="en-US" altLang="en-US" sz="800" b="1" dirty="0"/>
              <a:t>Data Review: Introduction to the Example Dataset and Exploratory Data Analysis</a:t>
            </a:r>
          </a:p>
          <a:p>
            <a:pPr eaLnBrk="1" hangingPunct="1">
              <a:lnSpc>
                <a:spcPct val="98000"/>
              </a:lnSpc>
              <a:spcBef>
                <a:spcPts val="100"/>
              </a:spcBef>
              <a:spcAft>
                <a:spcPts val="100"/>
              </a:spcAft>
            </a:pPr>
            <a:r>
              <a:rPr lang="en-US" altLang="en-US" sz="800" dirty="0"/>
              <a:t>11:35-12:30	</a:t>
            </a:r>
            <a:r>
              <a:rPr lang="en-US" altLang="en-US" sz="800" b="1" dirty="0"/>
              <a:t>Exercise: Developing a Base Structural Model</a:t>
            </a:r>
          </a:p>
          <a:p>
            <a:pPr eaLnBrk="1" hangingPunct="1">
              <a:lnSpc>
                <a:spcPct val="98000"/>
              </a:lnSpc>
              <a:spcBef>
                <a:spcPts val="100"/>
              </a:spcBef>
              <a:spcAft>
                <a:spcPts val="100"/>
              </a:spcAft>
            </a:pPr>
            <a:r>
              <a:rPr lang="en-US" altLang="en-US" sz="800" dirty="0"/>
              <a:t>12:30-01:30	Lunch</a:t>
            </a:r>
          </a:p>
        </p:txBody>
      </p:sp>
      <p:sp>
        <p:nvSpPr>
          <p:cNvPr id="13" name="Rectangle 10"/>
          <p:cNvSpPr>
            <a:spLocks noChangeArrowheads="1"/>
          </p:cNvSpPr>
          <p:nvPr/>
        </p:nvSpPr>
        <p:spPr bwMode="auto">
          <a:xfrm>
            <a:off x="47625" y="266700"/>
            <a:ext cx="6764338" cy="4533900"/>
          </a:xfrm>
          <a:prstGeom prst="rect">
            <a:avLst/>
          </a:prstGeom>
          <a:noFill/>
          <a:ln w="28575">
            <a:solidFill>
              <a:srgbClr val="19478A"/>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2800" dirty="0"/>
          </a:p>
        </p:txBody>
      </p:sp>
      <p:sp>
        <p:nvSpPr>
          <p:cNvPr id="14" name="Text Box 6"/>
          <p:cNvSpPr txBox="1">
            <a:spLocks noChangeArrowheads="1"/>
          </p:cNvSpPr>
          <p:nvPr/>
        </p:nvSpPr>
        <p:spPr bwMode="auto">
          <a:xfrm>
            <a:off x="3363913" y="304800"/>
            <a:ext cx="3382962" cy="462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85800" indent="-6858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8000"/>
              </a:lnSpc>
              <a:spcBef>
                <a:spcPts val="100"/>
              </a:spcBef>
              <a:spcAft>
                <a:spcPts val="100"/>
              </a:spcAft>
            </a:pPr>
            <a:endParaRPr lang="en-US" altLang="en-US" sz="800" dirty="0"/>
          </a:p>
          <a:p>
            <a:pPr eaLnBrk="1" hangingPunct="1">
              <a:lnSpc>
                <a:spcPct val="98000"/>
              </a:lnSpc>
              <a:spcBef>
                <a:spcPts val="100"/>
              </a:spcBef>
              <a:spcAft>
                <a:spcPts val="100"/>
              </a:spcAft>
            </a:pPr>
            <a:r>
              <a:rPr lang="en-US" altLang="en-US" sz="800" b="1" dirty="0">
                <a:latin typeface="Tahoma" panose="020B0604030504040204" pitchFamily="34" charset="0"/>
              </a:rPr>
              <a:t>Friday,  May 12, 2023 (con’t)</a:t>
            </a:r>
            <a:endParaRPr lang="en-US" altLang="en-US" sz="800" dirty="0">
              <a:latin typeface="Tahoma" panose="020B0604030504040204" pitchFamily="34" charset="0"/>
            </a:endParaRPr>
          </a:p>
          <a:p>
            <a:pPr eaLnBrk="1" hangingPunct="1">
              <a:lnSpc>
                <a:spcPct val="98000"/>
              </a:lnSpc>
              <a:spcBef>
                <a:spcPts val="100"/>
              </a:spcBef>
              <a:spcAft>
                <a:spcPts val="100"/>
              </a:spcAft>
            </a:pPr>
            <a:r>
              <a:rPr lang="en-US" altLang="en-US" sz="800" dirty="0"/>
              <a:t>01:30-02:00	</a:t>
            </a:r>
            <a:r>
              <a:rPr lang="en-US" altLang="en-US" sz="800" b="1" dirty="0"/>
              <a:t>Base Structural Model Exercise (cont’d)</a:t>
            </a:r>
            <a:endParaRPr lang="en-US" altLang="en-US" sz="800" dirty="0"/>
          </a:p>
          <a:p>
            <a:pPr eaLnBrk="1" hangingPunct="1">
              <a:lnSpc>
                <a:spcPct val="98000"/>
              </a:lnSpc>
              <a:spcBef>
                <a:spcPts val="100"/>
              </a:spcBef>
              <a:spcAft>
                <a:spcPts val="100"/>
              </a:spcAft>
            </a:pPr>
            <a:r>
              <a:rPr lang="en-US" altLang="en-US" sz="800" dirty="0"/>
              <a:t>02:00-02:10	</a:t>
            </a:r>
            <a:r>
              <a:rPr lang="en-US" altLang="en-US" sz="800" b="1" dirty="0"/>
              <a:t>Data Review: Base Model</a:t>
            </a:r>
          </a:p>
          <a:p>
            <a:pPr eaLnBrk="1" hangingPunct="1">
              <a:lnSpc>
                <a:spcPct val="98000"/>
              </a:lnSpc>
              <a:spcBef>
                <a:spcPts val="100"/>
              </a:spcBef>
              <a:spcAft>
                <a:spcPts val="100"/>
              </a:spcAft>
            </a:pPr>
            <a:r>
              <a:rPr lang="en-US" altLang="en-US" sz="800" dirty="0"/>
              <a:t>02:10-02:45</a:t>
            </a:r>
            <a:r>
              <a:rPr lang="en-US" altLang="en-US" sz="800" b="1" dirty="0"/>
              <a:t>	Model Diagnostic Plots </a:t>
            </a:r>
          </a:p>
          <a:p>
            <a:pPr eaLnBrk="1" hangingPunct="1">
              <a:lnSpc>
                <a:spcPct val="98000"/>
              </a:lnSpc>
              <a:spcBef>
                <a:spcPts val="100"/>
              </a:spcBef>
              <a:spcAft>
                <a:spcPts val="100"/>
              </a:spcAft>
            </a:pPr>
            <a:r>
              <a:rPr lang="en-US" altLang="en-US" sz="800" dirty="0"/>
              <a:t>02:45-03:05	Break</a:t>
            </a:r>
          </a:p>
          <a:p>
            <a:pPr eaLnBrk="1" hangingPunct="1">
              <a:lnSpc>
                <a:spcPct val="98000"/>
              </a:lnSpc>
              <a:spcBef>
                <a:spcPts val="100"/>
              </a:spcBef>
              <a:spcAft>
                <a:spcPts val="100"/>
              </a:spcAft>
            </a:pPr>
            <a:r>
              <a:rPr lang="en-US" altLang="en-US" sz="800" dirty="0"/>
              <a:t>03:05-03:35	</a:t>
            </a:r>
            <a:r>
              <a:rPr lang="en-US" altLang="en-US" sz="800" b="1" dirty="0"/>
              <a:t>Model Selection and Covariate Evaluation –</a:t>
            </a:r>
            <a:br>
              <a:rPr lang="en-US" altLang="en-US" sz="800" b="1" dirty="0"/>
            </a:br>
            <a:r>
              <a:rPr lang="en-US" altLang="en-US" sz="800" b="1" dirty="0"/>
              <a:t>Part 1: The Covariate Assessment Process</a:t>
            </a:r>
            <a:endParaRPr lang="en-US" altLang="en-US" sz="800" dirty="0"/>
          </a:p>
          <a:p>
            <a:pPr eaLnBrk="1" hangingPunct="1">
              <a:lnSpc>
                <a:spcPct val="98000"/>
              </a:lnSpc>
              <a:spcBef>
                <a:spcPts val="100"/>
              </a:spcBef>
              <a:spcAft>
                <a:spcPts val="100"/>
              </a:spcAft>
            </a:pPr>
            <a:r>
              <a:rPr lang="en-US" altLang="en-US" sz="800" dirty="0"/>
              <a:t>03:35-04:25	</a:t>
            </a:r>
            <a:r>
              <a:rPr lang="en-US" altLang="en-US" sz="800" b="1" dirty="0"/>
              <a:t>Covariate Evaluation–Part 2: Functional Forms </a:t>
            </a:r>
          </a:p>
          <a:p>
            <a:pPr eaLnBrk="1" hangingPunct="1">
              <a:lnSpc>
                <a:spcPct val="98000"/>
              </a:lnSpc>
              <a:spcBef>
                <a:spcPts val="100"/>
              </a:spcBef>
              <a:spcAft>
                <a:spcPts val="100"/>
              </a:spcAft>
            </a:pPr>
            <a:r>
              <a:rPr lang="en-US" altLang="en-US" sz="800" dirty="0"/>
              <a:t>04:25-04:40	</a:t>
            </a:r>
            <a:r>
              <a:rPr lang="en-US" altLang="en-US" sz="800" b="1" dirty="0"/>
              <a:t>Data Review: Introduction to Covariate Analysis</a:t>
            </a:r>
            <a:r>
              <a:rPr lang="en-US" altLang="en-US" sz="800" dirty="0"/>
              <a:t> </a:t>
            </a:r>
            <a:br>
              <a:rPr lang="en-US" altLang="en-US" sz="800" dirty="0"/>
            </a:br>
            <a:r>
              <a:rPr lang="en-US" altLang="en-US" sz="800" b="1" dirty="0"/>
              <a:t>and Coding Issues</a:t>
            </a:r>
          </a:p>
          <a:p>
            <a:pPr eaLnBrk="1" hangingPunct="1">
              <a:lnSpc>
                <a:spcPct val="98000"/>
              </a:lnSpc>
              <a:spcBef>
                <a:spcPts val="100"/>
              </a:spcBef>
              <a:spcAft>
                <a:spcPts val="100"/>
              </a:spcAft>
            </a:pPr>
            <a:r>
              <a:rPr lang="en-US" altLang="en-US" sz="800" dirty="0"/>
              <a:t>04:40-05:30	</a:t>
            </a:r>
            <a:r>
              <a:rPr lang="en-US" altLang="en-US" sz="800" b="1" dirty="0"/>
              <a:t>Exercise: Forward Selection of Covariate Effects</a:t>
            </a:r>
            <a:endParaRPr lang="en-US" altLang="en-US" sz="800" dirty="0"/>
          </a:p>
          <a:p>
            <a:pPr eaLnBrk="1" hangingPunct="1">
              <a:lnSpc>
                <a:spcPct val="98000"/>
              </a:lnSpc>
              <a:spcBef>
                <a:spcPts val="100"/>
              </a:spcBef>
              <a:spcAft>
                <a:spcPts val="100"/>
              </a:spcAft>
            </a:pPr>
            <a:endParaRPr lang="en-US" altLang="en-US" sz="800" b="1" dirty="0"/>
          </a:p>
          <a:p>
            <a:pPr eaLnBrk="1" hangingPunct="1">
              <a:lnSpc>
                <a:spcPct val="98000"/>
              </a:lnSpc>
              <a:spcBef>
                <a:spcPts val="100"/>
              </a:spcBef>
              <a:spcAft>
                <a:spcPts val="100"/>
              </a:spcAft>
            </a:pPr>
            <a:r>
              <a:rPr lang="en-US" altLang="en-US" sz="800" b="1" dirty="0">
                <a:latin typeface="Tahoma" panose="020B0604030504040204" pitchFamily="34" charset="0"/>
              </a:rPr>
              <a:t>Saturday,  May 13, 2023</a:t>
            </a:r>
          </a:p>
          <a:p>
            <a:pPr eaLnBrk="1" hangingPunct="1">
              <a:lnSpc>
                <a:spcPct val="98000"/>
              </a:lnSpc>
              <a:spcBef>
                <a:spcPts val="100"/>
              </a:spcBef>
              <a:spcAft>
                <a:spcPts val="100"/>
              </a:spcAft>
            </a:pPr>
            <a:r>
              <a:rPr lang="en-US" altLang="en-US" sz="800" dirty="0"/>
              <a:t>08:00-08:30	Continental Breakfast </a:t>
            </a:r>
          </a:p>
          <a:p>
            <a:pPr eaLnBrk="1" hangingPunct="1">
              <a:lnSpc>
                <a:spcPct val="98000"/>
              </a:lnSpc>
              <a:spcBef>
                <a:spcPts val="100"/>
              </a:spcBef>
              <a:spcAft>
                <a:spcPts val="100"/>
              </a:spcAft>
            </a:pPr>
            <a:r>
              <a:rPr lang="en-US" altLang="en-US" sz="800" dirty="0">
                <a:cs typeface="Times New Roman" panose="02020603050405020304" pitchFamily="18" charset="0"/>
              </a:rPr>
              <a:t>08:30 -09:00</a:t>
            </a:r>
            <a:r>
              <a:rPr lang="en-US" altLang="en-US" sz="800" b="1" dirty="0">
                <a:cs typeface="Times New Roman" panose="02020603050405020304" pitchFamily="18" charset="0"/>
              </a:rPr>
              <a:t>	Forward Selection Exercise (cont’d)</a:t>
            </a:r>
            <a:endParaRPr lang="en-US" altLang="en-US" sz="800" dirty="0">
              <a:cs typeface="Times New Roman" panose="02020603050405020304" pitchFamily="18" charset="0"/>
            </a:endParaRPr>
          </a:p>
          <a:p>
            <a:pPr eaLnBrk="1" hangingPunct="1">
              <a:lnSpc>
                <a:spcPct val="98000"/>
              </a:lnSpc>
              <a:spcBef>
                <a:spcPts val="100"/>
              </a:spcBef>
              <a:spcAft>
                <a:spcPts val="100"/>
              </a:spcAft>
            </a:pPr>
            <a:r>
              <a:rPr lang="en-US" altLang="en-US" sz="800" dirty="0"/>
              <a:t>09:00-09:40	</a:t>
            </a:r>
            <a:r>
              <a:rPr lang="en-US" altLang="en-US" sz="800" b="1" dirty="0"/>
              <a:t>Data Review:  Forward Selection Results and </a:t>
            </a:r>
            <a:br>
              <a:rPr lang="en-US" altLang="en-US" sz="800" b="1" dirty="0"/>
            </a:br>
            <a:r>
              <a:rPr lang="en-US" altLang="en-US" sz="800" b="1" dirty="0"/>
              <a:t>Multivariable Model Checking</a:t>
            </a:r>
            <a:endParaRPr lang="en-US" altLang="en-US" sz="800" dirty="0"/>
          </a:p>
          <a:p>
            <a:pPr eaLnBrk="1" hangingPunct="1">
              <a:lnSpc>
                <a:spcPct val="98000"/>
              </a:lnSpc>
              <a:spcBef>
                <a:spcPts val="100"/>
              </a:spcBef>
              <a:spcAft>
                <a:spcPts val="100"/>
              </a:spcAft>
            </a:pPr>
            <a:r>
              <a:rPr lang="en-US" altLang="en-US" sz="800" dirty="0"/>
              <a:t>09:40-10:20 	</a:t>
            </a:r>
            <a:r>
              <a:rPr lang="en-US" altLang="en-US" sz="800" b="1" dirty="0"/>
              <a:t>Exercise: Backward Elimination of Covariate Effects</a:t>
            </a:r>
          </a:p>
          <a:p>
            <a:pPr eaLnBrk="1" hangingPunct="1">
              <a:lnSpc>
                <a:spcPct val="98000"/>
              </a:lnSpc>
              <a:spcBef>
                <a:spcPts val="100"/>
              </a:spcBef>
              <a:spcAft>
                <a:spcPts val="100"/>
              </a:spcAft>
            </a:pPr>
            <a:r>
              <a:rPr lang="en-US" altLang="en-US" sz="800" dirty="0"/>
              <a:t>10:20-10:40	Break</a:t>
            </a:r>
          </a:p>
          <a:p>
            <a:pPr eaLnBrk="1" hangingPunct="1">
              <a:lnSpc>
                <a:spcPct val="98000"/>
              </a:lnSpc>
              <a:spcBef>
                <a:spcPts val="100"/>
              </a:spcBef>
              <a:spcAft>
                <a:spcPts val="100"/>
              </a:spcAft>
            </a:pPr>
            <a:r>
              <a:rPr lang="en-US" altLang="en-US" sz="800" dirty="0"/>
              <a:t>10:40-11:20	</a:t>
            </a:r>
            <a:r>
              <a:rPr lang="en-US" altLang="en-US" sz="800" b="1" dirty="0"/>
              <a:t>Backward Elimination Exercise (cont’d)</a:t>
            </a:r>
            <a:endParaRPr lang="en-US" altLang="en-US" sz="800" dirty="0"/>
          </a:p>
          <a:p>
            <a:pPr eaLnBrk="1" hangingPunct="1">
              <a:lnSpc>
                <a:spcPct val="98000"/>
              </a:lnSpc>
              <a:spcBef>
                <a:spcPts val="100"/>
              </a:spcBef>
              <a:spcAft>
                <a:spcPts val="100"/>
              </a:spcAft>
            </a:pPr>
            <a:r>
              <a:rPr lang="en-US" altLang="en-US" sz="800" dirty="0"/>
              <a:t>11:20-12:00</a:t>
            </a:r>
            <a:r>
              <a:rPr lang="en-US" altLang="en-US" sz="800" b="1" dirty="0"/>
              <a:t>	Applications of Bayesian Parameter Estimation</a:t>
            </a:r>
          </a:p>
          <a:p>
            <a:pPr eaLnBrk="1" hangingPunct="1">
              <a:lnSpc>
                <a:spcPct val="98000"/>
              </a:lnSpc>
              <a:spcBef>
                <a:spcPts val="100"/>
              </a:spcBef>
              <a:spcAft>
                <a:spcPts val="100"/>
              </a:spcAft>
            </a:pPr>
            <a:r>
              <a:rPr lang="en-US" altLang="en-US" sz="800" dirty="0"/>
              <a:t>12:00-01:00	Lunch</a:t>
            </a:r>
          </a:p>
          <a:p>
            <a:pPr eaLnBrk="1" hangingPunct="1">
              <a:lnSpc>
                <a:spcPct val="98000"/>
              </a:lnSpc>
              <a:spcBef>
                <a:spcPts val="100"/>
              </a:spcBef>
              <a:spcAft>
                <a:spcPts val="100"/>
              </a:spcAft>
            </a:pPr>
            <a:r>
              <a:rPr lang="en-US" altLang="en-US" sz="800" dirty="0"/>
              <a:t>01:00-02:50	</a:t>
            </a:r>
            <a:r>
              <a:rPr lang="en-US" altLang="en-US" sz="800" b="1" dirty="0"/>
              <a:t>Diagnosing Errors, Model Checking, Model </a:t>
            </a:r>
            <a:br>
              <a:rPr lang="en-US" altLang="en-US" sz="800" b="1" dirty="0"/>
            </a:br>
            <a:r>
              <a:rPr lang="en-US" altLang="en-US" sz="800" b="1" dirty="0"/>
              <a:t>Refinement, and Model Evaluation Techniques</a:t>
            </a:r>
            <a:endParaRPr lang="en-US" altLang="en-US" sz="800" dirty="0"/>
          </a:p>
          <a:p>
            <a:pPr eaLnBrk="1" hangingPunct="1">
              <a:lnSpc>
                <a:spcPct val="98000"/>
              </a:lnSpc>
              <a:spcBef>
                <a:spcPts val="100"/>
              </a:spcBef>
              <a:spcAft>
                <a:spcPts val="100"/>
              </a:spcAft>
            </a:pPr>
            <a:r>
              <a:rPr lang="en-US" altLang="en-US" sz="800" dirty="0"/>
              <a:t>02:50-03:00	</a:t>
            </a:r>
            <a:r>
              <a:rPr lang="en-US" altLang="en-US" sz="800" b="1" dirty="0"/>
              <a:t>Data Review: Backward Elim &amp; Model Refinement</a:t>
            </a:r>
            <a:endParaRPr lang="en-US" altLang="en-US" sz="800" dirty="0"/>
          </a:p>
          <a:p>
            <a:pPr eaLnBrk="1" hangingPunct="1">
              <a:lnSpc>
                <a:spcPct val="98000"/>
              </a:lnSpc>
              <a:spcBef>
                <a:spcPts val="100"/>
              </a:spcBef>
              <a:spcAft>
                <a:spcPts val="100"/>
              </a:spcAft>
            </a:pPr>
            <a:r>
              <a:rPr lang="en-US" altLang="en-US" sz="800" dirty="0"/>
              <a:t>03:00-03:20	Break</a:t>
            </a:r>
          </a:p>
          <a:p>
            <a:pPr eaLnBrk="1" hangingPunct="1">
              <a:lnSpc>
                <a:spcPct val="98000"/>
              </a:lnSpc>
              <a:spcBef>
                <a:spcPts val="100"/>
              </a:spcBef>
              <a:spcAft>
                <a:spcPts val="100"/>
              </a:spcAft>
            </a:pPr>
            <a:r>
              <a:rPr lang="en-US" altLang="en-US" sz="800" dirty="0"/>
              <a:t>03:20-03:40	</a:t>
            </a:r>
            <a:r>
              <a:rPr lang="en-US" altLang="en-US" sz="800" b="1" dirty="0"/>
              <a:t>Pharmacometric Analysis Planning and </a:t>
            </a:r>
            <a:br>
              <a:rPr lang="en-US" altLang="en-US" sz="800" b="1" dirty="0"/>
            </a:br>
            <a:r>
              <a:rPr lang="en-US" altLang="en-US" sz="800" b="1" dirty="0"/>
              <a:t>Population PK/PD Modeling and Simulation</a:t>
            </a:r>
          </a:p>
          <a:p>
            <a:pPr eaLnBrk="1" hangingPunct="1">
              <a:lnSpc>
                <a:spcPct val="98000"/>
              </a:lnSpc>
              <a:spcBef>
                <a:spcPts val="100"/>
              </a:spcBef>
              <a:spcAft>
                <a:spcPts val="100"/>
              </a:spcAft>
            </a:pPr>
            <a:r>
              <a:rPr lang="en-US" altLang="en-US" sz="800" dirty="0"/>
              <a:t>04:20-04:30	</a:t>
            </a:r>
            <a:r>
              <a:rPr lang="en-US" altLang="en-US" sz="800" b="1" dirty="0"/>
              <a:t>Wrap-up and Final Q &amp; A</a:t>
            </a:r>
          </a:p>
          <a:p>
            <a:pPr eaLnBrk="1" hangingPunct="1">
              <a:lnSpc>
                <a:spcPct val="98000"/>
              </a:lnSpc>
              <a:spcBef>
                <a:spcPts val="100"/>
              </a:spcBef>
              <a:spcAft>
                <a:spcPts val="100"/>
              </a:spcAft>
            </a:pPr>
            <a:endParaRPr lang="en-US" altLang="en-US" sz="800" b="1" dirty="0"/>
          </a:p>
          <a:p>
            <a:pPr eaLnBrk="1" hangingPunct="1">
              <a:lnSpc>
                <a:spcPct val="98000"/>
              </a:lnSpc>
              <a:spcBef>
                <a:spcPts val="100"/>
              </a:spcBef>
              <a:spcAft>
                <a:spcPts val="100"/>
              </a:spcAft>
            </a:pPr>
            <a:endParaRPr lang="en-US" altLang="en-US" sz="800" b="1"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3507</TotalTime>
  <Words>1600</Words>
  <Application>Microsoft Office PowerPoint</Application>
  <PresentationFormat>On-screen Show (4:3)</PresentationFormat>
  <Paragraphs>107</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 Black</vt:lpstr>
      <vt:lpstr>Calibri</vt:lpstr>
      <vt:lpstr>Ebrima</vt:lpstr>
      <vt:lpstr>Garamond</vt:lpstr>
      <vt:lpstr>Tahoma</vt:lpstr>
      <vt:lpstr>Times New Roman</vt:lpstr>
      <vt:lpstr>Default Design</vt:lpstr>
      <vt:lpstr>PowerPoint Presentation</vt:lpstr>
      <vt:lpstr>PowerPoint Presentation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SOPPS</dc:creator>
  <cp:lastModifiedBy>Tanya Marvin</cp:lastModifiedBy>
  <cp:revision>335</cp:revision>
  <cp:lastPrinted>2018-08-15T14:57:53Z</cp:lastPrinted>
  <dcterms:created xsi:type="dcterms:W3CDTF">2004-12-13T15:16:07Z</dcterms:created>
  <dcterms:modified xsi:type="dcterms:W3CDTF">2022-12-09T19:38:25Z</dcterms:modified>
</cp:coreProperties>
</file>