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5143500" type="screen16x9"/>
  <p:notesSz cx="6858000" cy="91440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C737D8-27A9-ECD2-28F0-8263A8047876}" name="Robert Copley" initials="RC" userId="S::robert.copley@simulations-plus.com::b5b9763e-27ef-41a8-b477-9b5af45fb09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0"/>
    <p:restoredTop sz="0"/>
  </p:normalViewPr>
  <p:slideViewPr>
    <p:cSldViewPr>
      <p:cViewPr varScale="1">
        <p:scale>
          <a:sx n="73" d="100"/>
          <a:sy n="73" d="100"/>
        </p:scale>
        <p:origin x="1064" y="276"/>
      </p:cViewPr>
      <p:guideLst>
        <p:guide orient="horz" pos="2160"/>
        <p:guide pos="288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1267206"/>
            <a:ext cx="9144000" cy="3876167"/>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1267206"/>
            <a:ext cx="9144000" cy="3876167"/>
          </a:xfrm>
          <a:prstGeom prst="rect">
            <a:avLst/>
          </a:prstGeom>
        </p:spPr>
      </p:pic>
      <p:sp>
        <p:nvSpPr>
          <p:cNvPr id="4" name="New shape"/>
          <p:cNvSpPr/>
          <p:nvPr/>
        </p:nvSpPr>
        <p:spPr>
          <a:xfrm>
            <a:off x="0" y="0"/>
            <a:ext cx="9144000" cy="57645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5" name="New picture"/>
          <p:cNvPicPr/>
          <p:nvPr/>
        </p:nvPicPr>
        <p:blipFill>
          <a:blip r:embed="rId3"/>
          <a:stretch>
            <a:fillRect/>
          </a:stretch>
        </p:blipFill>
        <p:spPr>
          <a:xfrm>
            <a:off x="0" y="0"/>
            <a:ext cx="9144000" cy="576453"/>
          </a:xfrm>
          <a:prstGeom prst="rect">
            <a:avLst/>
          </a:prstGeom>
        </p:spPr>
      </p:pic>
      <p:sp>
        <p:nvSpPr>
          <p:cNvPr id="6" name="New shape"/>
          <p:cNvSpPr/>
          <p:nvPr/>
        </p:nvSpPr>
        <p:spPr>
          <a:xfrm>
            <a:off x="8662670" y="178816"/>
            <a:ext cx="189484" cy="24688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7" name="New picture"/>
          <p:cNvPicPr/>
          <p:nvPr/>
        </p:nvPicPr>
        <p:blipFill>
          <a:blip r:embed="rId4"/>
          <a:stretch>
            <a:fillRect/>
          </a:stretch>
        </p:blipFill>
        <p:spPr>
          <a:xfrm>
            <a:off x="8662670" y="178816"/>
            <a:ext cx="189484" cy="246888"/>
          </a:xfrm>
          <a:prstGeom prst="rect">
            <a:avLst/>
          </a:prstGeom>
        </p:spPr>
      </p:pic>
      <p:sp>
        <p:nvSpPr>
          <p:cNvPr id="8" name="New shape"/>
          <p:cNvSpPr/>
          <p:nvPr/>
        </p:nvSpPr>
        <p:spPr>
          <a:xfrm>
            <a:off x="8521192" y="178308"/>
            <a:ext cx="164719" cy="249047"/>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9" name="New picture"/>
          <p:cNvPicPr/>
          <p:nvPr/>
        </p:nvPicPr>
        <p:blipFill>
          <a:blip r:embed="rId5"/>
          <a:stretch>
            <a:fillRect/>
          </a:stretch>
        </p:blipFill>
        <p:spPr>
          <a:xfrm>
            <a:off x="8521192" y="178308"/>
            <a:ext cx="164719" cy="249047"/>
          </a:xfrm>
          <a:prstGeom prst="rect">
            <a:avLst/>
          </a:prstGeom>
        </p:spPr>
      </p:pic>
      <p:sp>
        <p:nvSpPr>
          <p:cNvPr id="10" name="New shape"/>
          <p:cNvSpPr/>
          <p:nvPr/>
        </p:nvSpPr>
        <p:spPr>
          <a:xfrm>
            <a:off x="0" y="0"/>
            <a:ext cx="9144000" cy="4692650"/>
          </a:xfrm>
          <a:prstGeom prst="rect">
            <a:avLst/>
          </a:prstGeom>
          <a:solidFill>
            <a:srgbClr val="FFFFFF"/>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472"/>
          </a:xfrm>
          <a:prstGeom prst="rect">
            <a:avLst/>
          </a:prstGeom>
        </p:spPr>
        <p:txBody>
          <a:bodyPr vert="horz" lIns="91440" tIns="45720" rIns="91440" bIns="45720" rtlCol="0">
            <a:normAutofit/>
          </a:bodyPr>
          <a:lstStyle/>
          <a:p>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2"/>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E8FD0B7A-F5DD-4F40-B4CB-3B2C354B893A}" type="datetimeFigureOut">
              <a:rPr lang="en-US" smtClean="0"/>
              <a:t>11/24/2025</a:t>
            </a:fld>
            <a:endParaRPr lang="en-US"/>
          </a:p>
        </p:txBody>
      </p:sp>
      <p:sp>
        <p:nvSpPr>
          <p:cNvPr id="5" name="Footer Placeholder 4"/>
          <p:cNvSpPr>
            <a:spLocks noGrp="1"/>
          </p:cNvSpPr>
          <p:nvPr>
            <p:ph type="ftr" sz="quarter" idx="3"/>
          </p:nvPr>
        </p:nvSpPr>
        <p:spPr>
          <a:xfrm>
            <a:off x="3124200" y="4767262"/>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2"/>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0" r:id="rId1"/>
  </p:sldLayoutIdLst>
  <p:transition/>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2" indent="-214312"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27.png"/></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7366" y="-1651"/>
            <a:ext cx="9155938" cy="51451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7366" y="-1651"/>
            <a:ext cx="9155938" cy="5145151"/>
          </a:xfrm>
          <a:prstGeom prst="rect">
            <a:avLst/>
          </a:prstGeom>
        </p:spPr>
      </p:pic>
      <p:sp>
        <p:nvSpPr>
          <p:cNvPr id="4" name="New shape"/>
          <p:cNvSpPr/>
          <p:nvPr/>
        </p:nvSpPr>
        <p:spPr>
          <a:xfrm>
            <a:off x="280035" y="1971294"/>
            <a:ext cx="4098417" cy="67221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b"/>
          <a:lstStyle/>
          <a:p>
            <a:pPr algn="ctr" defTabSz="457200">
              <a:lnSpc>
                <a:spcPct val="87000"/>
              </a:lnSpc>
              <a:spcBef>
                <a:spcPct val="0"/>
              </a:spcBef>
              <a:spcAft>
                <a:spcPct val="0"/>
              </a:spcAft>
            </a:pPr>
            <a:r>
              <a:rPr sz="3200">
                <a:solidFill>
                  <a:srgbClr val="FFFFFF"/>
                </a:solidFill>
                <a:latin typeface="Calibri"/>
                <a:ea typeface="Calibri"/>
              </a:rPr>
              <a:t>Earnings Call: Q4 - FY25</a:t>
            </a:r>
          </a:p>
        </p:txBody>
      </p:sp>
      <p:cxnSp>
        <p:nvCxnSpPr>
          <p:cNvPr id="5" name="New connector"/>
          <p:cNvCxnSpPr/>
          <p:nvPr/>
        </p:nvCxnSpPr>
        <p:spPr>
          <a:xfrm>
            <a:off x="421894" y="2622931"/>
            <a:ext cx="3818509" cy="8509"/>
          </a:xfrm>
          <a:prstGeom prst="line">
            <a:avLst/>
          </a:prstGeom>
          <a:solidFill>
            <a:srgbClr val="FFFFFF"/>
          </a:solidFill>
          <a:ln w="12700">
            <a:solidFill>
              <a:srgbClr val="FFFFFF"/>
            </a:solidFill>
            <a:miter/>
          </a:ln>
        </p:spPr>
        <p:style>
          <a:lnRef idx="1">
            <a:schemeClr val="accent1"/>
          </a:lnRef>
          <a:fillRef idx="0">
            <a:schemeClr val="accent1"/>
          </a:fillRef>
          <a:effectRef idx="0">
            <a:schemeClr val="accent1"/>
          </a:effectRef>
          <a:fontRef idx="minor">
            <a:schemeClr val="tx1"/>
          </a:fontRef>
        </p:style>
      </p:cxnSp>
      <p:sp>
        <p:nvSpPr>
          <p:cNvPr id="6" name="New shape"/>
          <p:cNvSpPr/>
          <p:nvPr/>
        </p:nvSpPr>
        <p:spPr>
          <a:xfrm>
            <a:off x="407289" y="2781300"/>
            <a:ext cx="3399790" cy="42748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algn="l" defTabSz="457200">
              <a:lnSpc>
                <a:spcPct val="97000"/>
              </a:lnSpc>
              <a:spcBef>
                <a:spcPts val="600"/>
              </a:spcBef>
              <a:spcAft>
                <a:spcPct val="0"/>
              </a:spcAft>
            </a:pPr>
            <a:r>
              <a:rPr sz="1800" b="1">
                <a:solidFill>
                  <a:srgbClr val="FFFFFF"/>
                </a:solidFill>
                <a:latin typeface="Calibri"/>
                <a:ea typeface="Calibri"/>
              </a:rPr>
              <a:t>December 1, 2025</a:t>
            </a:r>
          </a:p>
          <a:p>
            <a:pPr algn="ctr" defTabSz="457200">
              <a:lnSpc>
                <a:spcPct val="97000"/>
              </a:lnSpc>
              <a:spcBef>
                <a:spcPts val="600"/>
              </a:spcBef>
              <a:spcAft>
                <a:spcPct val="0"/>
              </a:spcAft>
            </a:pPr>
            <a:endParaRPr sz="1200" b="1">
              <a:solidFill>
                <a:srgbClr val="000000"/>
              </a:solidFill>
              <a:latin typeface="Calibri"/>
              <a:ea typeface="Calibri"/>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Software Solutions as % of Software Revenue</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57150" y="790702"/>
            <a:ext cx="3149346" cy="380771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57150" y="790702"/>
            <a:ext cx="3149346" cy="3807714"/>
          </a:xfrm>
          <a:prstGeom prst="rect">
            <a:avLst/>
          </a:prstGeom>
        </p:spPr>
      </p:pic>
      <p:sp>
        <p:nvSpPr>
          <p:cNvPr id="7" name="New shape"/>
          <p:cNvSpPr/>
          <p:nvPr/>
        </p:nvSpPr>
        <p:spPr>
          <a:xfrm>
            <a:off x="1015492" y="678688"/>
            <a:ext cx="1071626" cy="3230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800" b="1">
                <a:solidFill>
                  <a:srgbClr val="000000"/>
                </a:solidFill>
                <a:latin typeface="Calibri"/>
                <a:ea typeface="Calibri"/>
              </a:rPr>
              <a:t>4Q25</a:t>
            </a:r>
          </a:p>
        </p:txBody>
      </p:sp>
      <p:sp>
        <p:nvSpPr>
          <p:cNvPr id="8" name="New shape"/>
          <p:cNvSpPr/>
          <p:nvPr/>
        </p:nvSpPr>
        <p:spPr>
          <a:xfrm>
            <a:off x="5934456" y="786384"/>
            <a:ext cx="3149346" cy="380771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9" name="New picture"/>
          <p:cNvPicPr/>
          <p:nvPr/>
        </p:nvPicPr>
        <p:blipFill>
          <a:blip r:embed="rId4"/>
          <a:stretch>
            <a:fillRect/>
          </a:stretch>
        </p:blipFill>
        <p:spPr>
          <a:xfrm>
            <a:off x="5934456" y="786384"/>
            <a:ext cx="3149346" cy="3807714"/>
          </a:xfrm>
          <a:prstGeom prst="rect">
            <a:avLst/>
          </a:prstGeom>
        </p:spPr>
      </p:pic>
      <p:sp>
        <p:nvSpPr>
          <p:cNvPr id="10" name="New shape"/>
          <p:cNvSpPr/>
          <p:nvPr/>
        </p:nvSpPr>
        <p:spPr>
          <a:xfrm>
            <a:off x="6930517" y="669163"/>
            <a:ext cx="1071626" cy="3230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800" b="1">
                <a:solidFill>
                  <a:srgbClr val="000000"/>
                </a:solidFill>
                <a:latin typeface="Calibri"/>
                <a:ea typeface="Calibri"/>
              </a:rPr>
              <a:t>FY25</a:t>
            </a:r>
          </a:p>
        </p:txBody>
      </p:sp>
      <p:sp>
        <p:nvSpPr>
          <p:cNvPr id="11" name="New shape"/>
          <p:cNvSpPr/>
          <p:nvPr/>
        </p:nvSpPr>
        <p:spPr>
          <a:xfrm>
            <a:off x="3386074" y="2832481"/>
            <a:ext cx="2653284" cy="60579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just" defTabSz="457200">
              <a:lnSpc>
                <a:spcPct val="100000"/>
              </a:lnSpc>
              <a:spcBef>
                <a:spcPts val="1200"/>
              </a:spcBef>
              <a:spcAft>
                <a:spcPct val="0"/>
              </a:spcAft>
            </a:pPr>
            <a:r>
              <a:rPr sz="1200" b="1">
                <a:solidFill>
                  <a:srgbClr val="000000"/>
                </a:solidFill>
                <a:latin typeface="Calibri"/>
                <a:ea typeface="Calibri"/>
              </a:rPr>
              <a:t>GastroPlus</a:t>
            </a:r>
            <a:r>
              <a:rPr sz="1200" b="1" baseline="30000">
                <a:solidFill>
                  <a:srgbClr val="000000"/>
                </a:solidFill>
                <a:latin typeface="Calibri"/>
                <a:ea typeface="Calibri"/>
              </a:rPr>
              <a:t>®</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11 new clients</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8 upsells to existing clients</a:t>
            </a:r>
          </a:p>
        </p:txBody>
      </p:sp>
      <p:sp>
        <p:nvSpPr>
          <p:cNvPr id="12" name="New shape"/>
          <p:cNvSpPr/>
          <p:nvPr/>
        </p:nvSpPr>
        <p:spPr>
          <a:xfrm>
            <a:off x="3386074" y="1793113"/>
            <a:ext cx="3603244" cy="64173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just" defTabSz="457200">
              <a:lnSpc>
                <a:spcPct val="100000"/>
              </a:lnSpc>
              <a:spcBef>
                <a:spcPts val="1200"/>
              </a:spcBef>
              <a:spcAft>
                <a:spcPct val="0"/>
              </a:spcAft>
            </a:pPr>
            <a:r>
              <a:rPr sz="1200" b="1">
                <a:solidFill>
                  <a:srgbClr val="000000"/>
                </a:solidFill>
                <a:latin typeface="Calibri"/>
                <a:ea typeface="Calibri"/>
              </a:rPr>
              <a:t>ADMET Predictor</a:t>
            </a:r>
            <a:r>
              <a:rPr sz="1200" b="1" baseline="30000">
                <a:solidFill>
                  <a:srgbClr val="000000"/>
                </a:solidFill>
                <a:latin typeface="Calibri"/>
                <a:ea typeface="Calibri"/>
              </a:rPr>
              <a:t>®</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9 new clients</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5 upsells to existing clients</a:t>
            </a:r>
          </a:p>
        </p:txBody>
      </p:sp>
      <p:sp>
        <p:nvSpPr>
          <p:cNvPr id="13" name="New shape"/>
          <p:cNvSpPr/>
          <p:nvPr/>
        </p:nvSpPr>
        <p:spPr>
          <a:xfrm>
            <a:off x="3386074" y="3404997"/>
            <a:ext cx="3603244" cy="64173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just" defTabSz="457200">
              <a:lnSpc>
                <a:spcPct val="100000"/>
              </a:lnSpc>
              <a:spcBef>
                <a:spcPts val="1200"/>
              </a:spcBef>
              <a:spcAft>
                <a:spcPct val="0"/>
              </a:spcAft>
            </a:pPr>
            <a:r>
              <a:rPr sz="1200" b="1">
                <a:solidFill>
                  <a:srgbClr val="000000"/>
                </a:solidFill>
                <a:latin typeface="Calibri"/>
                <a:ea typeface="Calibri"/>
              </a:rPr>
              <a:t>MonolixSuite™</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7 new clients</a:t>
            </a:r>
          </a:p>
          <a:p>
            <a:pPr marL="165100" lvl="2" indent="-165100" algn="l" defTabSz="457200">
              <a:lnSpc>
                <a:spcPct val="97000"/>
              </a:lnSpc>
              <a:spcBef>
                <a:spcPts val="100"/>
              </a:spcBef>
              <a:spcAft>
                <a:spcPct val="0"/>
              </a:spcAft>
              <a:buChar char="•"/>
            </a:pPr>
            <a:r>
              <a:rPr sz="1200">
                <a:solidFill>
                  <a:srgbClr val="000000"/>
                </a:solidFill>
                <a:latin typeface="Calibri"/>
                <a:ea typeface="Calibri"/>
              </a:rPr>
              <a:t>5 upsells to existing clients</a:t>
            </a:r>
          </a:p>
        </p:txBody>
      </p:sp>
      <p:sp>
        <p:nvSpPr>
          <p:cNvPr id="14" name="New shape"/>
          <p:cNvSpPr/>
          <p:nvPr/>
        </p:nvSpPr>
        <p:spPr>
          <a:xfrm>
            <a:off x="2314575" y="962279"/>
            <a:ext cx="4514850" cy="34620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ctr"/>
          <a:lstStyle/>
          <a:p>
            <a:pPr algn="ctr" defTabSz="457200">
              <a:lnSpc>
                <a:spcPct val="97000"/>
              </a:lnSpc>
              <a:spcBef>
                <a:spcPct val="0"/>
              </a:spcBef>
              <a:spcAft>
                <a:spcPct val="0"/>
              </a:spcAft>
            </a:pPr>
            <a:r>
              <a:rPr sz="1800" b="1">
                <a:solidFill>
                  <a:srgbClr val="000000"/>
                </a:solidFill>
                <a:latin typeface="Calibri"/>
                <a:ea typeface="Calibri"/>
              </a:rPr>
              <a:t>Fourth Quarter Highlights</a:t>
            </a:r>
          </a:p>
        </p:txBody>
      </p:sp>
      <p:sp>
        <p:nvSpPr>
          <p:cNvPr id="15" name="New shape"/>
          <p:cNvSpPr/>
          <p:nvPr/>
        </p:nvSpPr>
        <p:spPr>
          <a:xfrm>
            <a:off x="3352800" y="1446657"/>
            <a:ext cx="2371725" cy="295275"/>
          </a:xfrm>
          <a:prstGeom prst="rect">
            <a:avLst/>
          </a:prstGeom>
          <a:solidFill>
            <a:srgbClr val="712E91"/>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ctr"/>
          <a:lstStyle/>
          <a:p>
            <a:pPr algn="l" defTabSz="457200">
              <a:lnSpc>
                <a:spcPct val="100000"/>
              </a:lnSpc>
              <a:spcBef>
                <a:spcPts val="1200"/>
              </a:spcBef>
              <a:spcAft>
                <a:spcPct val="0"/>
              </a:spcAft>
            </a:pPr>
            <a:r>
              <a:rPr sz="1400" b="1">
                <a:solidFill>
                  <a:srgbClr val="FFFFFF"/>
                </a:solidFill>
                <a:latin typeface="Calibri"/>
                <a:ea typeface="Calibri"/>
              </a:rPr>
              <a:t>Discovery</a:t>
            </a:r>
          </a:p>
        </p:txBody>
      </p:sp>
      <p:sp>
        <p:nvSpPr>
          <p:cNvPr id="16" name="New shape"/>
          <p:cNvSpPr/>
          <p:nvPr/>
        </p:nvSpPr>
        <p:spPr>
          <a:xfrm>
            <a:off x="3352927" y="2486025"/>
            <a:ext cx="2371725" cy="295275"/>
          </a:xfrm>
          <a:prstGeom prst="rect">
            <a:avLst/>
          </a:prstGeom>
          <a:solidFill>
            <a:srgbClr val="00386B"/>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ctr"/>
          <a:lstStyle/>
          <a:p>
            <a:pPr algn="l" defTabSz="457200">
              <a:lnSpc>
                <a:spcPct val="100000"/>
              </a:lnSpc>
              <a:spcBef>
                <a:spcPts val="1200"/>
              </a:spcBef>
              <a:spcAft>
                <a:spcPct val="0"/>
              </a:spcAft>
            </a:pPr>
            <a:r>
              <a:rPr sz="1400" b="1">
                <a:solidFill>
                  <a:srgbClr val="FFFFFF"/>
                </a:solidFill>
                <a:latin typeface="Calibri"/>
                <a:ea typeface="Calibri"/>
              </a:rPr>
              <a:t>Development</a:t>
            </a:r>
          </a:p>
        </p:txBody>
      </p:sp>
      <p:sp>
        <p:nvSpPr>
          <p:cNvPr id="17" name="New shape"/>
          <p:cNvSpPr/>
          <p:nvPr/>
        </p:nvSpPr>
        <p:spPr>
          <a:xfrm>
            <a:off x="928878" y="4212336"/>
            <a:ext cx="137160" cy="137160"/>
          </a:xfrm>
          <a:prstGeom prst="rect">
            <a:avLst/>
          </a:prstGeom>
          <a:solidFill>
            <a:srgbClr val="712E91"/>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pPr algn="ctr" defTabSz="457200">
              <a:lnSpc>
                <a:spcPct val="100000"/>
              </a:lnSpc>
              <a:spcBef>
                <a:spcPct val="0"/>
              </a:spcBef>
              <a:spcAft>
                <a:spcPct val="0"/>
              </a:spcAft>
            </a:pPr>
            <a:endParaRPr sz="1200">
              <a:solidFill>
                <a:srgbClr val="000000"/>
              </a:solidFill>
              <a:latin typeface="Arial"/>
              <a:ea typeface="Arial"/>
            </a:endParaRPr>
          </a:p>
        </p:txBody>
      </p:sp>
      <p:sp>
        <p:nvSpPr>
          <p:cNvPr id="18" name="New shape"/>
          <p:cNvSpPr/>
          <p:nvPr/>
        </p:nvSpPr>
        <p:spPr>
          <a:xfrm>
            <a:off x="928878" y="4441317"/>
            <a:ext cx="137160" cy="137160"/>
          </a:xfrm>
          <a:prstGeom prst="rect">
            <a:avLst/>
          </a:prstGeom>
          <a:solidFill>
            <a:srgbClr val="00386B"/>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9" name="New shape"/>
          <p:cNvSpPr/>
          <p:nvPr/>
        </p:nvSpPr>
        <p:spPr>
          <a:xfrm>
            <a:off x="928878" y="4670298"/>
            <a:ext cx="137160" cy="137160"/>
          </a:xfrm>
          <a:prstGeom prst="rect">
            <a:avLst/>
          </a:prstGeom>
          <a:solidFill>
            <a:srgbClr val="008BCC"/>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20" name="New shape"/>
          <p:cNvSpPr/>
          <p:nvPr/>
        </p:nvSpPr>
        <p:spPr>
          <a:xfrm>
            <a:off x="1110361" y="4134231"/>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Discovery</a:t>
            </a:r>
          </a:p>
        </p:txBody>
      </p:sp>
      <p:sp>
        <p:nvSpPr>
          <p:cNvPr id="21" name="New shape"/>
          <p:cNvSpPr/>
          <p:nvPr/>
        </p:nvSpPr>
        <p:spPr>
          <a:xfrm>
            <a:off x="1110361" y="4363212"/>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Development</a:t>
            </a:r>
          </a:p>
        </p:txBody>
      </p:sp>
      <p:sp>
        <p:nvSpPr>
          <p:cNvPr id="22" name="New shape"/>
          <p:cNvSpPr/>
          <p:nvPr/>
        </p:nvSpPr>
        <p:spPr>
          <a:xfrm>
            <a:off x="1110361" y="4592193"/>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Clinical Ops</a:t>
            </a:r>
          </a:p>
        </p:txBody>
      </p:sp>
      <p:sp>
        <p:nvSpPr>
          <p:cNvPr id="23" name="New shape"/>
          <p:cNvSpPr/>
          <p:nvPr/>
        </p:nvSpPr>
        <p:spPr>
          <a:xfrm>
            <a:off x="6902704" y="4212336"/>
            <a:ext cx="137160" cy="137160"/>
          </a:xfrm>
          <a:prstGeom prst="rect">
            <a:avLst/>
          </a:prstGeom>
          <a:solidFill>
            <a:srgbClr val="712E91"/>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24" name="New shape"/>
          <p:cNvSpPr/>
          <p:nvPr/>
        </p:nvSpPr>
        <p:spPr>
          <a:xfrm>
            <a:off x="6902704" y="4441317"/>
            <a:ext cx="137160" cy="137160"/>
          </a:xfrm>
          <a:prstGeom prst="rect">
            <a:avLst/>
          </a:prstGeom>
          <a:solidFill>
            <a:srgbClr val="00386B"/>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25" name="New shape"/>
          <p:cNvSpPr/>
          <p:nvPr/>
        </p:nvSpPr>
        <p:spPr>
          <a:xfrm>
            <a:off x="6902704" y="4670298"/>
            <a:ext cx="137160" cy="137160"/>
          </a:xfrm>
          <a:prstGeom prst="rect">
            <a:avLst/>
          </a:prstGeom>
          <a:solidFill>
            <a:srgbClr val="008BCC"/>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26" name="New shape"/>
          <p:cNvSpPr/>
          <p:nvPr/>
        </p:nvSpPr>
        <p:spPr>
          <a:xfrm>
            <a:off x="7075931" y="4134231"/>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1D48A4"/>
                </a:solidFill>
                <a:latin typeface="Calibri"/>
                <a:ea typeface="Calibri"/>
              </a:rPr>
              <a:t>Discovery</a:t>
            </a:r>
          </a:p>
        </p:txBody>
      </p:sp>
      <p:sp>
        <p:nvSpPr>
          <p:cNvPr id="27" name="New shape"/>
          <p:cNvSpPr/>
          <p:nvPr/>
        </p:nvSpPr>
        <p:spPr>
          <a:xfrm>
            <a:off x="7075931" y="4363212"/>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1D48A4"/>
                </a:solidFill>
                <a:latin typeface="Calibri"/>
                <a:ea typeface="Calibri"/>
              </a:rPr>
              <a:t>Development</a:t>
            </a:r>
          </a:p>
        </p:txBody>
      </p:sp>
      <p:sp>
        <p:nvSpPr>
          <p:cNvPr id="28" name="New shape"/>
          <p:cNvSpPr/>
          <p:nvPr/>
        </p:nvSpPr>
        <p:spPr>
          <a:xfrm>
            <a:off x="7075931" y="4592193"/>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1D48A4"/>
                </a:solidFill>
                <a:latin typeface="Calibri"/>
                <a:ea typeface="Calibri"/>
              </a:rPr>
              <a:t>Clinical Ops</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395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Software Performance Metrics - Q4 FY25</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1559306" y="1495171"/>
            <a:ext cx="2903728" cy="29718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1559306" y="1495171"/>
            <a:ext cx="2903728" cy="2971800"/>
          </a:xfrm>
          <a:prstGeom prst="rect">
            <a:avLst/>
          </a:prstGeom>
        </p:spPr>
      </p:pic>
      <p:sp>
        <p:nvSpPr>
          <p:cNvPr id="7" name="New shape"/>
          <p:cNvSpPr/>
          <p:nvPr/>
        </p:nvSpPr>
        <p:spPr>
          <a:xfrm>
            <a:off x="1618615" y="1123950"/>
            <a:ext cx="2783459"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600" b="1">
                <a:solidFill>
                  <a:srgbClr val="000000"/>
                </a:solidFill>
                <a:latin typeface="Calibri"/>
                <a:ea typeface="Calibri"/>
              </a:rPr>
              <a:t>Avg. Revenue per Client</a:t>
            </a:r>
          </a:p>
          <a:p>
            <a:pPr algn="ctr" defTabSz="457200">
              <a:lnSpc>
                <a:spcPct val="97000"/>
              </a:lnSpc>
              <a:spcBef>
                <a:spcPct val="0"/>
              </a:spcBef>
              <a:spcAft>
                <a:spcPct val="0"/>
              </a:spcAft>
            </a:pPr>
            <a:r>
              <a:rPr sz="1000" b="1">
                <a:solidFill>
                  <a:srgbClr val="000000"/>
                </a:solidFill>
                <a:latin typeface="Calibri"/>
                <a:ea typeface="Calibri"/>
              </a:rPr>
              <a:t>(in thousands)</a:t>
            </a:r>
          </a:p>
        </p:txBody>
      </p:sp>
      <p:sp>
        <p:nvSpPr>
          <p:cNvPr id="8" name="New shape"/>
          <p:cNvSpPr/>
          <p:nvPr/>
        </p:nvSpPr>
        <p:spPr>
          <a:xfrm>
            <a:off x="140843" y="638175"/>
            <a:ext cx="2376551"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ctr" defTabSz="457200">
              <a:lnSpc>
                <a:spcPct val="97000"/>
              </a:lnSpc>
              <a:spcBef>
                <a:spcPts val="600"/>
              </a:spcBef>
              <a:spcAft>
                <a:spcPct val="0"/>
              </a:spcAft>
            </a:pPr>
            <a:r>
              <a:rPr sz="2000" b="1">
                <a:solidFill>
                  <a:srgbClr val="000000"/>
                </a:solidFill>
                <a:latin typeface="Calibri"/>
                <a:ea typeface="Calibri"/>
              </a:rPr>
              <a:t>Commercial Clients</a:t>
            </a:r>
          </a:p>
        </p:txBody>
      </p:sp>
      <p:sp>
        <p:nvSpPr>
          <p:cNvPr id="9" name="New shape"/>
          <p:cNvSpPr/>
          <p:nvPr/>
        </p:nvSpPr>
        <p:spPr>
          <a:xfrm>
            <a:off x="4961255" y="1123950"/>
            <a:ext cx="2167128"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600" b="1">
                <a:solidFill>
                  <a:srgbClr val="000000"/>
                </a:solidFill>
                <a:latin typeface="Calibri"/>
                <a:ea typeface="Calibri"/>
              </a:rPr>
              <a:t>Renewal Rate</a:t>
            </a:r>
          </a:p>
          <a:p>
            <a:pPr algn="ctr" defTabSz="457200">
              <a:lnSpc>
                <a:spcPct val="97000"/>
              </a:lnSpc>
              <a:spcBef>
                <a:spcPct val="0"/>
              </a:spcBef>
              <a:spcAft>
                <a:spcPct val="0"/>
              </a:spcAft>
            </a:pPr>
            <a:r>
              <a:rPr sz="1000" b="1">
                <a:solidFill>
                  <a:srgbClr val="000000"/>
                </a:solidFill>
                <a:latin typeface="Calibri"/>
                <a:ea typeface="Calibri"/>
              </a:rPr>
              <a:t>(fee based)</a:t>
            </a:r>
          </a:p>
        </p:txBody>
      </p:sp>
      <p:sp>
        <p:nvSpPr>
          <p:cNvPr id="10" name="New shape"/>
          <p:cNvSpPr/>
          <p:nvPr/>
        </p:nvSpPr>
        <p:spPr>
          <a:xfrm>
            <a:off x="4591812" y="1499616"/>
            <a:ext cx="2907665" cy="29718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1" name="New picture"/>
          <p:cNvPicPr/>
          <p:nvPr/>
        </p:nvPicPr>
        <p:blipFill>
          <a:blip r:embed="rId4"/>
          <a:stretch>
            <a:fillRect/>
          </a:stretch>
        </p:blipFill>
        <p:spPr>
          <a:xfrm>
            <a:off x="4591812" y="1499616"/>
            <a:ext cx="2907665" cy="2971800"/>
          </a:xfrm>
          <a:prstGeom prst="rect">
            <a:avLst/>
          </a:prstGeom>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395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Software Performance Metrics - Fiscal 2025</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351790" y="1114425"/>
            <a:ext cx="2783459"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600" b="1">
                <a:solidFill>
                  <a:srgbClr val="000000"/>
                </a:solidFill>
                <a:latin typeface="Calibri"/>
                <a:ea typeface="Calibri"/>
              </a:rPr>
              <a:t>Avg. Revenue per Client</a:t>
            </a:r>
          </a:p>
          <a:p>
            <a:pPr algn="ctr" defTabSz="457200">
              <a:lnSpc>
                <a:spcPct val="97000"/>
              </a:lnSpc>
              <a:spcBef>
                <a:spcPct val="0"/>
              </a:spcBef>
              <a:spcAft>
                <a:spcPct val="0"/>
              </a:spcAft>
            </a:pPr>
            <a:r>
              <a:rPr sz="1000" b="1">
                <a:solidFill>
                  <a:srgbClr val="000000"/>
                </a:solidFill>
                <a:latin typeface="Calibri"/>
                <a:ea typeface="Calibri"/>
              </a:rPr>
              <a:t>(in thousands)</a:t>
            </a:r>
          </a:p>
        </p:txBody>
      </p:sp>
      <p:sp>
        <p:nvSpPr>
          <p:cNvPr id="6" name="New shape"/>
          <p:cNvSpPr/>
          <p:nvPr/>
        </p:nvSpPr>
        <p:spPr>
          <a:xfrm>
            <a:off x="3494405" y="1114425"/>
            <a:ext cx="2167128"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600" b="1">
                <a:solidFill>
                  <a:srgbClr val="000000"/>
                </a:solidFill>
                <a:latin typeface="Calibri"/>
                <a:ea typeface="Calibri"/>
              </a:rPr>
              <a:t>Renewal Rate</a:t>
            </a:r>
          </a:p>
          <a:p>
            <a:pPr algn="ctr" defTabSz="457200">
              <a:lnSpc>
                <a:spcPct val="97000"/>
              </a:lnSpc>
              <a:spcBef>
                <a:spcPct val="0"/>
              </a:spcBef>
              <a:spcAft>
                <a:spcPct val="0"/>
              </a:spcAft>
            </a:pPr>
            <a:r>
              <a:rPr sz="1000" b="1">
                <a:solidFill>
                  <a:srgbClr val="000000"/>
                </a:solidFill>
                <a:latin typeface="Calibri"/>
                <a:ea typeface="Calibri"/>
              </a:rPr>
              <a:t>(fee based)</a:t>
            </a:r>
          </a:p>
        </p:txBody>
      </p:sp>
      <p:sp>
        <p:nvSpPr>
          <p:cNvPr id="7" name="New shape"/>
          <p:cNvSpPr/>
          <p:nvPr/>
        </p:nvSpPr>
        <p:spPr>
          <a:xfrm>
            <a:off x="292481" y="1495171"/>
            <a:ext cx="2903728" cy="29718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8" name="New picture"/>
          <p:cNvPicPr/>
          <p:nvPr/>
        </p:nvPicPr>
        <p:blipFill>
          <a:blip r:embed="rId3"/>
          <a:stretch>
            <a:fillRect/>
          </a:stretch>
        </p:blipFill>
        <p:spPr>
          <a:xfrm>
            <a:off x="292481" y="1495171"/>
            <a:ext cx="2903728" cy="2971800"/>
          </a:xfrm>
          <a:prstGeom prst="rect">
            <a:avLst/>
          </a:prstGeom>
        </p:spPr>
      </p:pic>
      <p:sp>
        <p:nvSpPr>
          <p:cNvPr id="9" name="New shape"/>
          <p:cNvSpPr/>
          <p:nvPr/>
        </p:nvSpPr>
        <p:spPr>
          <a:xfrm>
            <a:off x="3124962" y="1499616"/>
            <a:ext cx="2907665" cy="29718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0" name="New picture"/>
          <p:cNvPicPr/>
          <p:nvPr/>
        </p:nvPicPr>
        <p:blipFill>
          <a:blip r:embed="rId4"/>
          <a:stretch>
            <a:fillRect/>
          </a:stretch>
        </p:blipFill>
        <p:spPr>
          <a:xfrm>
            <a:off x="3124962" y="1499616"/>
            <a:ext cx="2907665" cy="2971800"/>
          </a:xfrm>
          <a:prstGeom prst="rect">
            <a:avLst/>
          </a:prstGeom>
        </p:spPr>
      </p:pic>
      <p:sp>
        <p:nvSpPr>
          <p:cNvPr id="11" name="New shape"/>
          <p:cNvSpPr/>
          <p:nvPr/>
        </p:nvSpPr>
        <p:spPr>
          <a:xfrm>
            <a:off x="5985764" y="1495171"/>
            <a:ext cx="2903728" cy="29718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2" name="New picture"/>
          <p:cNvPicPr/>
          <p:nvPr/>
        </p:nvPicPr>
        <p:blipFill>
          <a:blip r:embed="rId5"/>
          <a:stretch>
            <a:fillRect/>
          </a:stretch>
        </p:blipFill>
        <p:spPr>
          <a:xfrm>
            <a:off x="5985764" y="1495171"/>
            <a:ext cx="2903728" cy="2971800"/>
          </a:xfrm>
          <a:prstGeom prst="rect">
            <a:avLst/>
          </a:prstGeom>
        </p:spPr>
      </p:pic>
      <p:sp>
        <p:nvSpPr>
          <p:cNvPr id="13" name="New shape"/>
          <p:cNvSpPr/>
          <p:nvPr/>
        </p:nvSpPr>
        <p:spPr>
          <a:xfrm>
            <a:off x="131318" y="609600"/>
            <a:ext cx="2376551"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ctr" defTabSz="457200">
              <a:lnSpc>
                <a:spcPct val="97000"/>
              </a:lnSpc>
              <a:spcBef>
                <a:spcPts val="600"/>
              </a:spcBef>
              <a:spcAft>
                <a:spcPct val="0"/>
              </a:spcAft>
            </a:pPr>
            <a:r>
              <a:rPr sz="2000" b="1">
                <a:solidFill>
                  <a:srgbClr val="000000"/>
                </a:solidFill>
                <a:latin typeface="Calibri"/>
                <a:ea typeface="Calibri"/>
              </a:rPr>
              <a:t>Commercial Clients</a:t>
            </a:r>
          </a:p>
        </p:txBody>
      </p:sp>
      <p:sp>
        <p:nvSpPr>
          <p:cNvPr id="14" name="New shape"/>
          <p:cNvSpPr/>
          <p:nvPr/>
        </p:nvSpPr>
        <p:spPr>
          <a:xfrm>
            <a:off x="6095366" y="1114425"/>
            <a:ext cx="2783459" cy="473456"/>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600" b="1">
                <a:solidFill>
                  <a:srgbClr val="000000"/>
                </a:solidFill>
                <a:latin typeface="Calibri"/>
                <a:ea typeface="Calibri"/>
              </a:rPr>
              <a:t>Clients</a:t>
            </a:r>
          </a:p>
          <a:p>
            <a:pPr algn="ctr" defTabSz="457200">
              <a:lnSpc>
                <a:spcPct val="97000"/>
              </a:lnSpc>
              <a:spcBef>
                <a:spcPct val="0"/>
              </a:spcBef>
              <a:spcAft>
                <a:spcPct val="0"/>
              </a:spcAft>
            </a:pPr>
            <a:r>
              <a:rPr sz="1000" b="1">
                <a:solidFill>
                  <a:srgbClr val="000000"/>
                </a:solidFill>
                <a:latin typeface="Calibri"/>
                <a:ea typeface="Calibri"/>
              </a:rPr>
              <a:t>(end of period)</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395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Services Solutions as % of Services Revenue</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595884" y="838327"/>
            <a:ext cx="3648837" cy="380771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595884" y="838327"/>
            <a:ext cx="3648837" cy="3807714"/>
          </a:xfrm>
          <a:prstGeom prst="rect">
            <a:avLst/>
          </a:prstGeom>
        </p:spPr>
      </p:pic>
      <p:sp>
        <p:nvSpPr>
          <p:cNvPr id="7" name="New shape"/>
          <p:cNvSpPr/>
          <p:nvPr/>
        </p:nvSpPr>
        <p:spPr>
          <a:xfrm>
            <a:off x="1884553" y="676783"/>
            <a:ext cx="1071626" cy="3230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800" b="1">
                <a:solidFill>
                  <a:srgbClr val="000000"/>
                </a:solidFill>
                <a:latin typeface="Calibri"/>
                <a:ea typeface="Calibri"/>
              </a:rPr>
              <a:t>4Q25</a:t>
            </a:r>
          </a:p>
        </p:txBody>
      </p:sp>
      <p:sp>
        <p:nvSpPr>
          <p:cNvPr id="8" name="New shape"/>
          <p:cNvSpPr/>
          <p:nvPr/>
        </p:nvSpPr>
        <p:spPr>
          <a:xfrm>
            <a:off x="4886325" y="838327"/>
            <a:ext cx="3648837" cy="380771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9" name="New picture"/>
          <p:cNvPicPr/>
          <p:nvPr/>
        </p:nvPicPr>
        <p:blipFill>
          <a:blip r:embed="rId4"/>
          <a:stretch>
            <a:fillRect/>
          </a:stretch>
        </p:blipFill>
        <p:spPr>
          <a:xfrm>
            <a:off x="4886325" y="838327"/>
            <a:ext cx="3648837" cy="3807714"/>
          </a:xfrm>
          <a:prstGeom prst="rect">
            <a:avLst/>
          </a:prstGeom>
        </p:spPr>
      </p:pic>
      <p:sp>
        <p:nvSpPr>
          <p:cNvPr id="10" name="New shape"/>
          <p:cNvSpPr/>
          <p:nvPr/>
        </p:nvSpPr>
        <p:spPr>
          <a:xfrm>
            <a:off x="6174994" y="659638"/>
            <a:ext cx="1071626" cy="3230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800" b="1">
                <a:solidFill>
                  <a:srgbClr val="000000"/>
                </a:solidFill>
                <a:latin typeface="Calibri"/>
                <a:ea typeface="Calibri"/>
              </a:rPr>
              <a:t>FY25</a:t>
            </a:r>
          </a:p>
        </p:txBody>
      </p:sp>
      <p:sp>
        <p:nvSpPr>
          <p:cNvPr id="11" name="New shape"/>
          <p:cNvSpPr/>
          <p:nvPr/>
        </p:nvSpPr>
        <p:spPr>
          <a:xfrm>
            <a:off x="1440815" y="4465066"/>
            <a:ext cx="137160" cy="137160"/>
          </a:xfrm>
          <a:prstGeom prst="rect">
            <a:avLst/>
          </a:prstGeom>
          <a:solidFill>
            <a:srgbClr val="00386B"/>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2" name="New shape"/>
          <p:cNvSpPr/>
          <p:nvPr/>
        </p:nvSpPr>
        <p:spPr>
          <a:xfrm>
            <a:off x="1440815" y="4727956"/>
            <a:ext cx="137160" cy="137160"/>
          </a:xfrm>
          <a:prstGeom prst="rect">
            <a:avLst/>
          </a:prstGeom>
          <a:solidFill>
            <a:srgbClr val="008BCC"/>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3" name="New shape"/>
          <p:cNvSpPr/>
          <p:nvPr/>
        </p:nvSpPr>
        <p:spPr>
          <a:xfrm>
            <a:off x="1614043" y="4396486"/>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Development</a:t>
            </a:r>
          </a:p>
        </p:txBody>
      </p:sp>
      <p:sp>
        <p:nvSpPr>
          <p:cNvPr id="14" name="New shape"/>
          <p:cNvSpPr/>
          <p:nvPr/>
        </p:nvSpPr>
        <p:spPr>
          <a:xfrm>
            <a:off x="1614043" y="4659376"/>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Commercialization</a:t>
            </a:r>
          </a:p>
        </p:txBody>
      </p:sp>
      <p:sp>
        <p:nvSpPr>
          <p:cNvPr id="15" name="New shape"/>
          <p:cNvSpPr/>
          <p:nvPr/>
        </p:nvSpPr>
        <p:spPr>
          <a:xfrm>
            <a:off x="5765165" y="4465066"/>
            <a:ext cx="137160" cy="137160"/>
          </a:xfrm>
          <a:prstGeom prst="rect">
            <a:avLst/>
          </a:prstGeom>
          <a:solidFill>
            <a:srgbClr val="00386B"/>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6" name="New shape"/>
          <p:cNvSpPr/>
          <p:nvPr/>
        </p:nvSpPr>
        <p:spPr>
          <a:xfrm>
            <a:off x="5765165" y="4727956"/>
            <a:ext cx="137160" cy="137160"/>
          </a:xfrm>
          <a:prstGeom prst="rect">
            <a:avLst/>
          </a:prstGeom>
          <a:solidFill>
            <a:srgbClr val="008BCC"/>
          </a:solid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7" name="New shape"/>
          <p:cNvSpPr/>
          <p:nvPr/>
        </p:nvSpPr>
        <p:spPr>
          <a:xfrm>
            <a:off x="5938393" y="4396486"/>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Development</a:t>
            </a:r>
          </a:p>
        </p:txBody>
      </p:sp>
      <p:sp>
        <p:nvSpPr>
          <p:cNvPr id="18" name="New shape"/>
          <p:cNvSpPr/>
          <p:nvPr/>
        </p:nvSpPr>
        <p:spPr>
          <a:xfrm>
            <a:off x="5938393" y="4659376"/>
            <a:ext cx="1953514" cy="18567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1000">
                <a:solidFill>
                  <a:srgbClr val="000000"/>
                </a:solidFill>
                <a:latin typeface="Calibri"/>
                <a:ea typeface="Calibri"/>
              </a:rPr>
              <a:t>Commercialization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5857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Services Performance Metrics</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498086" y="1058164"/>
            <a:ext cx="4471289" cy="374891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4498086" y="1058164"/>
            <a:ext cx="4471289" cy="3748913"/>
          </a:xfrm>
          <a:prstGeom prst="rect">
            <a:avLst/>
          </a:prstGeom>
        </p:spPr>
      </p:pic>
      <p:sp>
        <p:nvSpPr>
          <p:cNvPr id="7" name="New shape"/>
          <p:cNvSpPr/>
          <p:nvPr/>
        </p:nvSpPr>
        <p:spPr>
          <a:xfrm>
            <a:off x="151384" y="1058164"/>
            <a:ext cx="4473321" cy="37490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8" name="New picture"/>
          <p:cNvPicPr/>
          <p:nvPr/>
        </p:nvPicPr>
        <p:blipFill>
          <a:blip r:embed="rId4"/>
          <a:stretch>
            <a:fillRect/>
          </a:stretch>
        </p:blipFill>
        <p:spPr>
          <a:xfrm>
            <a:off x="151384" y="1058164"/>
            <a:ext cx="4473321" cy="3749040"/>
          </a:xfrm>
          <a:prstGeom prst="rect">
            <a:avLst/>
          </a:prstGeom>
        </p:spPr>
      </p:pic>
      <p:sp>
        <p:nvSpPr>
          <p:cNvPr id="9" name="New shape"/>
          <p:cNvSpPr/>
          <p:nvPr/>
        </p:nvSpPr>
        <p:spPr>
          <a:xfrm>
            <a:off x="1152779" y="855853"/>
            <a:ext cx="2470531" cy="31356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1600" b="1">
                <a:solidFill>
                  <a:srgbClr val="123469"/>
                </a:solidFill>
                <a:latin typeface="Calibri"/>
                <a:ea typeface="Calibri"/>
              </a:rPr>
              <a:t>Total Projects</a:t>
            </a:r>
          </a:p>
        </p:txBody>
      </p:sp>
      <p:sp>
        <p:nvSpPr>
          <p:cNvPr id="10" name="New shape"/>
          <p:cNvSpPr/>
          <p:nvPr/>
        </p:nvSpPr>
        <p:spPr>
          <a:xfrm>
            <a:off x="5802757" y="865378"/>
            <a:ext cx="1861947" cy="323088"/>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600" b="1">
                <a:solidFill>
                  <a:srgbClr val="123469"/>
                </a:solidFill>
                <a:latin typeface="Calibri"/>
                <a:ea typeface="Calibri"/>
              </a:rPr>
              <a:t>Backlog (in millions)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5857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Income Statement Summary - Q4 FY25 </a:t>
            </a:r>
            <a:r>
              <a:rPr sz="2400" b="1" baseline="30000">
                <a:solidFill>
                  <a:srgbClr val="FFFFFF"/>
                </a:solidFill>
                <a:latin typeface="Calibri"/>
                <a:ea typeface="Calibri"/>
              </a:rPr>
              <a:t>(1)</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57200" y="605536"/>
            <a:ext cx="8213725" cy="27381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l" defTabSz="457200">
              <a:lnSpc>
                <a:spcPct val="97000"/>
              </a:lnSpc>
              <a:spcBef>
                <a:spcPts val="600"/>
              </a:spcBef>
              <a:spcAft>
                <a:spcPct val="0"/>
              </a:spcAft>
            </a:pPr>
            <a:r>
              <a:rPr sz="1400">
                <a:solidFill>
                  <a:srgbClr val="000000"/>
                </a:solidFill>
                <a:latin typeface="Calibri"/>
                <a:ea typeface="Calibri"/>
              </a:rPr>
              <a:t>(in millions, except Diluted EPS and Adjusted Diluted EPS)</a:t>
            </a:r>
          </a:p>
          <a:p>
            <a:pPr marL="215900" indent="-215900" algn="l" defTabSz="457200">
              <a:lnSpc>
                <a:spcPct val="97000"/>
              </a:lnSpc>
              <a:spcBef>
                <a:spcPts val="600"/>
              </a:spcBef>
              <a:spcAft>
                <a:spcPct val="0"/>
              </a:spcAft>
            </a:pPr>
            <a:endParaRPr sz="1400" b="1">
              <a:solidFill>
                <a:srgbClr val="000000"/>
              </a:solidFill>
              <a:latin typeface="Calibri"/>
              <a:ea typeface="Calibri"/>
            </a:endParaRPr>
          </a:p>
        </p:txBody>
      </p:sp>
      <p:graphicFrame>
        <p:nvGraphicFramePr>
          <p:cNvPr id="6" name="New Table"/>
          <p:cNvGraphicFramePr>
            <a:graphicFrameLocks noGrp="1"/>
          </p:cNvGraphicFramePr>
          <p:nvPr/>
        </p:nvGraphicFramePr>
        <p:xfrm>
          <a:off x="1069848" y="1097280"/>
          <a:ext cx="7010400" cy="3190875"/>
        </p:xfrm>
        <a:graphic>
          <a:graphicData uri="http://schemas.openxmlformats.org/drawingml/2006/table">
            <a:tbl>
              <a:tblPr>
                <a:tableStyleId>{5C22544A-7EE6-4342-B048-85BDC9FD1C3A}</a:tableStyleId>
              </a:tblPr>
              <a:tblGrid>
                <a:gridCol w="32004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238125">
                <a:tc>
                  <a:txBody>
                    <a:bodyPr/>
                    <a:lstStyle/>
                    <a:p>
                      <a:endParaRPr sz="100"/>
                    </a:p>
                  </a:txBody>
                  <a:tcPr marL="0" marR="0"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4Q25</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 of Rev</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4Q24</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 of Rev</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extLst>
                  <a:ext uri="{0D108BD9-81ED-4DB2-BD59-A6C34878D82A}">
                    <a16:rowId xmlns:a16="http://schemas.microsoft.com/office/drawing/2014/main" val="10000"/>
                  </a:ext>
                </a:extLst>
              </a:tr>
              <a:tr h="200025">
                <a:tc>
                  <a:txBody>
                    <a:bodyPr/>
                    <a:lstStyle/>
                    <a:p>
                      <a:pPr algn="l">
                        <a:lnSpc>
                          <a:spcPct val="83000"/>
                        </a:lnSpc>
                      </a:pPr>
                      <a:r>
                        <a:rPr sz="1200">
                          <a:solidFill>
                            <a:srgbClr val="000000"/>
                          </a:solidFill>
                          <a:latin typeface="Calibri"/>
                          <a:ea typeface="Calibri"/>
                        </a:rPr>
                        <a:t>Revenue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$17.5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$18.7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200025">
                <a:tc>
                  <a:txBody>
                    <a:bodyPr/>
                    <a:lstStyle/>
                    <a:p>
                      <a:pPr algn="l">
                        <a:lnSpc>
                          <a:spcPct val="83000"/>
                        </a:lnSpc>
                      </a:pPr>
                      <a:r>
                        <a:rPr sz="1200">
                          <a:solidFill>
                            <a:srgbClr val="000000"/>
                          </a:solidFill>
                          <a:latin typeface="Calibri"/>
                          <a:ea typeface="Calibri"/>
                        </a:rPr>
                        <a:t>Cost of revenue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190500">
                <a:tc>
                  <a:txBody>
                    <a:bodyPr/>
                    <a:lstStyle/>
                    <a:p>
                      <a:pPr algn="l">
                        <a:lnSpc>
                          <a:spcPct val="83000"/>
                        </a:lnSpc>
                      </a:pPr>
                      <a:r>
                        <a:rPr sz="1200">
                          <a:solidFill>
                            <a:srgbClr val="000000"/>
                          </a:solidFill>
                          <a:latin typeface="Calibri"/>
                          <a:ea typeface="Calibri"/>
                        </a:rPr>
                        <a:t>Gross profit</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200025">
                <a:tc>
                  <a:txBody>
                    <a:bodyPr/>
                    <a:lstStyle/>
                    <a:p>
                      <a:pPr algn="l">
                        <a:lnSpc>
                          <a:spcPct val="83000"/>
                        </a:lnSpc>
                      </a:pPr>
                      <a:r>
                        <a:rPr sz="1200">
                          <a:solidFill>
                            <a:srgbClr val="000000"/>
                          </a:solidFill>
                          <a:latin typeface="Calibri"/>
                          <a:ea typeface="Calibri"/>
                        </a:rPr>
                        <a:t>R&amp;D</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200025">
                <a:tc>
                  <a:txBody>
                    <a:bodyPr/>
                    <a:lstStyle/>
                    <a:p>
                      <a:pPr algn="l">
                        <a:lnSpc>
                          <a:spcPct val="83000"/>
                        </a:lnSpc>
                      </a:pPr>
                      <a:r>
                        <a:rPr sz="1200">
                          <a:solidFill>
                            <a:srgbClr val="000000"/>
                          </a:solidFill>
                          <a:latin typeface="Calibri"/>
                          <a:ea typeface="Calibri"/>
                        </a:rPr>
                        <a:t>S&amp;M</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r h="200025">
                <a:tc>
                  <a:txBody>
                    <a:bodyPr/>
                    <a:lstStyle/>
                    <a:p>
                      <a:pPr algn="l">
                        <a:lnSpc>
                          <a:spcPct val="83000"/>
                        </a:lnSpc>
                      </a:pPr>
                      <a:r>
                        <a:rPr sz="1200">
                          <a:solidFill>
                            <a:srgbClr val="000000"/>
                          </a:solidFill>
                          <a:latin typeface="Calibri"/>
                          <a:ea typeface="Calibri"/>
                        </a:rPr>
                        <a:t>G&amp;A excluding nonrecurring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6"/>
                  </a:ext>
                </a:extLst>
              </a:tr>
              <a:tr h="190500">
                <a:tc>
                  <a:txBody>
                    <a:bodyPr/>
                    <a:lstStyle/>
                    <a:p>
                      <a:pPr algn="l">
                        <a:lnSpc>
                          <a:spcPct val="83000"/>
                        </a:lnSpc>
                      </a:pPr>
                      <a:r>
                        <a:rPr sz="1200">
                          <a:solidFill>
                            <a:srgbClr val="000000"/>
                          </a:solidFill>
                          <a:latin typeface="Calibri"/>
                          <a:ea typeface="Calibri"/>
                        </a:rPr>
                        <a:t>Nonrecurring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7"/>
                  </a:ext>
                </a:extLst>
              </a:tr>
              <a:tr h="190500">
                <a:tc>
                  <a:txBody>
                    <a:bodyPr/>
                    <a:lstStyle/>
                    <a:p>
                      <a:pPr algn="l">
                        <a:lnSpc>
                          <a:spcPct val="83000"/>
                        </a:lnSpc>
                      </a:pPr>
                      <a:r>
                        <a:rPr sz="1200">
                          <a:solidFill>
                            <a:srgbClr val="000000"/>
                          </a:solidFill>
                          <a:latin typeface="Calibri"/>
                          <a:ea typeface="Calibri"/>
                        </a:rPr>
                        <a:t>    Total operating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8"/>
                  </a:ext>
                </a:extLst>
              </a:tr>
              <a:tr h="200025">
                <a:tc>
                  <a:txBody>
                    <a:bodyPr/>
                    <a:lstStyle/>
                    <a:p>
                      <a:pPr algn="l">
                        <a:lnSpc>
                          <a:spcPct val="83000"/>
                        </a:lnSpc>
                      </a:pPr>
                      <a:r>
                        <a:rPr sz="1200">
                          <a:solidFill>
                            <a:srgbClr val="000000"/>
                          </a:solidFill>
                          <a:latin typeface="Calibri"/>
                          <a:ea typeface="Calibri"/>
                        </a:rPr>
                        <a:t>Income (loss) from operations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9"/>
                  </a:ext>
                </a:extLst>
              </a:tr>
              <a:tr h="200025">
                <a:tc>
                  <a:txBody>
                    <a:bodyPr/>
                    <a:lstStyle/>
                    <a:p>
                      <a:pPr algn="l">
                        <a:lnSpc>
                          <a:spcPct val="83000"/>
                        </a:lnSpc>
                      </a:pPr>
                      <a:r>
                        <a:rPr sz="1200">
                          <a:solidFill>
                            <a:srgbClr val="000000"/>
                          </a:solidFill>
                          <a:latin typeface="Calibri"/>
                          <a:ea typeface="Calibri"/>
                        </a:rPr>
                        <a:t>Income before income taxes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0"/>
                  </a:ext>
                </a:extLst>
              </a:tr>
              <a:tr h="200025">
                <a:tc>
                  <a:txBody>
                    <a:bodyPr/>
                    <a:lstStyle/>
                    <a:p>
                      <a:pPr algn="l">
                        <a:lnSpc>
                          <a:spcPct val="83000"/>
                        </a:lnSpc>
                      </a:pPr>
                      <a:r>
                        <a:rPr sz="1200">
                          <a:solidFill>
                            <a:srgbClr val="000000"/>
                          </a:solidFill>
                          <a:latin typeface="Calibri"/>
                          <a:ea typeface="Calibri"/>
                        </a:rPr>
                        <a:t>Income tax benefit</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1"/>
                  </a:ext>
                </a:extLst>
              </a:tr>
              <a:tr h="190500">
                <a:tc>
                  <a:txBody>
                    <a:bodyPr/>
                    <a:lstStyle/>
                    <a:p>
                      <a:pPr algn="l">
                        <a:lnSpc>
                          <a:spcPct val="83000"/>
                        </a:lnSpc>
                      </a:pPr>
                      <a:r>
                        <a:rPr sz="1200">
                          <a:solidFill>
                            <a:srgbClr val="000000"/>
                          </a:solidFill>
                          <a:latin typeface="Calibri"/>
                          <a:ea typeface="Calibri"/>
                        </a:rPr>
                        <a:t>Net (loss) income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2"/>
                  </a:ext>
                </a:extLst>
              </a:tr>
              <a:tr h="200025">
                <a:tc>
                  <a:txBody>
                    <a:bodyPr/>
                    <a:lstStyle/>
                    <a:p>
                      <a:pPr algn="l">
                        <a:lnSpc>
                          <a:spcPct val="83000"/>
                        </a:lnSpc>
                      </a:pPr>
                      <a:r>
                        <a:rPr sz="1200">
                          <a:solidFill>
                            <a:srgbClr val="000000"/>
                          </a:solidFill>
                          <a:latin typeface="Calibri"/>
                          <a:ea typeface="Calibri"/>
                        </a:rPr>
                        <a:t>Diluted EPS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endParaRPr sz="100"/>
                    </a:p>
                  </a:txBody>
                  <a:tcPr marL="0" marR="0"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$0.04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endParaRPr sz="100"/>
                    </a:p>
                  </a:txBody>
                  <a:tcPr marL="0" marR="0"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3"/>
                  </a:ext>
                </a:extLst>
              </a:tr>
              <a:tr h="200025">
                <a:tc>
                  <a:txBody>
                    <a:bodyPr/>
                    <a:lstStyle/>
                    <a:p>
                      <a:pPr algn="l">
                        <a:lnSpc>
                          <a:spcPct val="83000"/>
                        </a:lnSpc>
                      </a:pPr>
                      <a:r>
                        <a:rPr sz="1200">
                          <a:solidFill>
                            <a:srgbClr val="000000"/>
                          </a:solidFill>
                          <a:latin typeface="Calibri"/>
                          <a:ea typeface="Calibri"/>
                        </a:rPr>
                        <a:t>Adjusted EBITDA</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4"/>
                  </a:ext>
                </a:extLst>
              </a:tr>
              <a:tr h="190500">
                <a:tc>
                  <a:txBody>
                    <a:bodyPr/>
                    <a:lstStyle/>
                    <a:p>
                      <a:pPr algn="l">
                        <a:lnSpc>
                          <a:spcPct val="83000"/>
                        </a:lnSpc>
                      </a:pPr>
                      <a:r>
                        <a:rPr sz="1200">
                          <a:solidFill>
                            <a:srgbClr val="000000"/>
                          </a:solidFill>
                          <a:latin typeface="Calibri"/>
                          <a:ea typeface="Calibri"/>
                        </a:rPr>
                        <a:t>Adjusted Diluted EPS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$0.10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endParaRPr sz="100"/>
                    </a:p>
                  </a:txBody>
                  <a:tcPr marL="0" marR="0"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endParaRPr sz="100"/>
                    </a:p>
                  </a:txBody>
                  <a:tcPr marL="0" marR="0"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5"/>
                  </a:ext>
                </a:extLst>
              </a:tr>
            </a:tbl>
          </a:graphicData>
        </a:graphic>
      </p:graphicFrame>
      <p:sp>
        <p:nvSpPr>
          <p:cNvPr id="7" name="New shape"/>
          <p:cNvSpPr/>
          <p:nvPr/>
        </p:nvSpPr>
        <p:spPr>
          <a:xfrm>
            <a:off x="998474" y="4298061"/>
            <a:ext cx="3678428" cy="2819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000000"/>
                </a:solidFill>
                <a:latin typeface="Calibri"/>
                <a:ea typeface="Calibri"/>
              </a:rPr>
              <a:t>(1)</a:t>
            </a:r>
            <a:r>
              <a:rPr sz="800" i="1">
                <a:solidFill>
                  <a:srgbClr val="000000"/>
                </a:solidFill>
                <a:latin typeface="Calibri"/>
                <a:ea typeface="Calibri"/>
              </a:rPr>
              <a:t> Numbers may not add due to rounding</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5857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Income Statement Summary - Fiscal 2025 </a:t>
            </a:r>
            <a:r>
              <a:rPr sz="2400" b="1" baseline="30000">
                <a:solidFill>
                  <a:srgbClr val="FFFFFF"/>
                </a:solidFill>
                <a:latin typeface="Calibri"/>
                <a:ea typeface="Calibri"/>
              </a:rPr>
              <a:t>(1)</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57200" y="605536"/>
            <a:ext cx="8213725" cy="27381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l" defTabSz="457200">
              <a:lnSpc>
                <a:spcPct val="97000"/>
              </a:lnSpc>
              <a:spcBef>
                <a:spcPts val="600"/>
              </a:spcBef>
              <a:spcAft>
                <a:spcPct val="0"/>
              </a:spcAft>
            </a:pPr>
            <a:r>
              <a:rPr sz="1400">
                <a:solidFill>
                  <a:srgbClr val="000000"/>
                </a:solidFill>
                <a:latin typeface="Calibri"/>
                <a:ea typeface="Calibri"/>
              </a:rPr>
              <a:t>(in millions, except Diluted EPS and Adjusted Diluted EPS)</a:t>
            </a:r>
          </a:p>
          <a:p>
            <a:pPr marL="215900" indent="-215900" algn="l" defTabSz="457200">
              <a:lnSpc>
                <a:spcPct val="97000"/>
              </a:lnSpc>
              <a:spcBef>
                <a:spcPts val="600"/>
              </a:spcBef>
              <a:spcAft>
                <a:spcPct val="0"/>
              </a:spcAft>
            </a:pPr>
            <a:endParaRPr sz="1400" b="1">
              <a:solidFill>
                <a:srgbClr val="000000"/>
              </a:solidFill>
              <a:latin typeface="Calibri"/>
              <a:ea typeface="Calibri"/>
            </a:endParaRPr>
          </a:p>
        </p:txBody>
      </p:sp>
      <p:graphicFrame>
        <p:nvGraphicFramePr>
          <p:cNvPr id="6" name="New Table"/>
          <p:cNvGraphicFramePr>
            <a:graphicFrameLocks noGrp="1"/>
          </p:cNvGraphicFramePr>
          <p:nvPr/>
        </p:nvGraphicFramePr>
        <p:xfrm>
          <a:off x="1069848" y="1097280"/>
          <a:ext cx="7010400" cy="3181350"/>
        </p:xfrm>
        <a:graphic>
          <a:graphicData uri="http://schemas.openxmlformats.org/drawingml/2006/table">
            <a:tbl>
              <a:tblPr>
                <a:tableStyleId>{5C22544A-7EE6-4342-B048-85BDC9FD1C3A}</a:tableStyleId>
              </a:tblPr>
              <a:tblGrid>
                <a:gridCol w="32004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228600">
                <a:tc>
                  <a:txBody>
                    <a:bodyPr/>
                    <a:lstStyle/>
                    <a:p>
                      <a:pPr algn="l">
                        <a:lnSpc>
                          <a:spcPct val="83000"/>
                        </a:lnSpc>
                      </a:pPr>
                      <a:endParaRPr sz="100">
                        <a:solidFill>
                          <a:srgbClr val="000000"/>
                        </a:solidFill>
                        <a:highlight>
                          <a:srgbClr val="00386B"/>
                        </a:highlight>
                        <a:latin typeface="Calibri"/>
                        <a:ea typeface="Calibri"/>
                      </a:endParaRPr>
                    </a:p>
                  </a:txBody>
                  <a:tcPr marL="27432" marR="27432"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FY25</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 of Rev</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FY24</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 of Rev</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extLst>
                  <a:ext uri="{0D108BD9-81ED-4DB2-BD59-A6C34878D82A}">
                    <a16:rowId xmlns:a16="http://schemas.microsoft.com/office/drawing/2014/main" val="10000"/>
                  </a:ext>
                </a:extLst>
              </a:tr>
              <a:tr h="200025">
                <a:tc>
                  <a:txBody>
                    <a:bodyPr/>
                    <a:lstStyle/>
                    <a:p>
                      <a:pPr algn="l">
                        <a:lnSpc>
                          <a:spcPct val="83000"/>
                        </a:lnSpc>
                      </a:pPr>
                      <a:r>
                        <a:rPr sz="1200">
                          <a:solidFill>
                            <a:srgbClr val="000000"/>
                          </a:solidFill>
                          <a:latin typeface="Calibri"/>
                          <a:ea typeface="Calibri"/>
                        </a:rPr>
                        <a:t>Revenue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$79.2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200025">
                <a:tc>
                  <a:txBody>
                    <a:bodyPr/>
                    <a:lstStyle/>
                    <a:p>
                      <a:pPr algn="l">
                        <a:lnSpc>
                          <a:spcPct val="83000"/>
                        </a:lnSpc>
                      </a:pPr>
                      <a:r>
                        <a:rPr sz="1200">
                          <a:solidFill>
                            <a:srgbClr val="000000"/>
                          </a:solidFill>
                          <a:latin typeface="Calibri"/>
                          <a:ea typeface="Calibri"/>
                        </a:rPr>
                        <a:t>Cost of revenue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33.0</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26.9</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190500">
                <a:tc>
                  <a:txBody>
                    <a:bodyPr/>
                    <a:lstStyle/>
                    <a:p>
                      <a:pPr algn="l">
                        <a:lnSpc>
                          <a:spcPct val="83000"/>
                        </a:lnSpc>
                      </a:pPr>
                      <a:r>
                        <a:rPr sz="1200">
                          <a:solidFill>
                            <a:srgbClr val="000000"/>
                          </a:solidFill>
                          <a:latin typeface="Calibri"/>
                          <a:ea typeface="Calibri"/>
                        </a:rPr>
                        <a:t>Gross profit</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43.2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200025">
                <a:tc>
                  <a:txBody>
                    <a:bodyPr/>
                    <a:lstStyle/>
                    <a:p>
                      <a:pPr algn="l">
                        <a:lnSpc>
                          <a:spcPct val="83000"/>
                        </a:lnSpc>
                      </a:pPr>
                      <a:r>
                        <a:rPr sz="1200">
                          <a:solidFill>
                            <a:srgbClr val="000000"/>
                          </a:solidFill>
                          <a:latin typeface="Calibri"/>
                          <a:ea typeface="Calibri"/>
                        </a:rPr>
                        <a:t>R&amp;D</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200025">
                <a:tc>
                  <a:txBody>
                    <a:bodyPr/>
                    <a:lstStyle/>
                    <a:p>
                      <a:pPr algn="l">
                        <a:lnSpc>
                          <a:spcPct val="83000"/>
                        </a:lnSpc>
                      </a:pPr>
                      <a:r>
                        <a:rPr sz="1200">
                          <a:solidFill>
                            <a:srgbClr val="000000"/>
                          </a:solidFill>
                          <a:latin typeface="Calibri"/>
                          <a:ea typeface="Calibri"/>
                        </a:rPr>
                        <a:t>S&amp;M</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11.9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r h="200025">
                <a:tc>
                  <a:txBody>
                    <a:bodyPr/>
                    <a:lstStyle/>
                    <a:p>
                      <a:pPr algn="l">
                        <a:lnSpc>
                          <a:spcPct val="83000"/>
                        </a:lnSpc>
                      </a:pPr>
                      <a:r>
                        <a:rPr sz="1200">
                          <a:solidFill>
                            <a:srgbClr val="000000"/>
                          </a:solidFill>
                          <a:latin typeface="Calibri"/>
                          <a:ea typeface="Calibri"/>
                        </a:rPr>
                        <a:t>G&amp;A excluding nonrecurring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19.5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19.7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6"/>
                  </a:ext>
                </a:extLst>
              </a:tr>
              <a:tr h="190500">
                <a:tc>
                  <a:txBody>
                    <a:bodyPr/>
                    <a:lstStyle/>
                    <a:p>
                      <a:pPr algn="l">
                        <a:lnSpc>
                          <a:spcPct val="83000"/>
                        </a:lnSpc>
                      </a:pPr>
                      <a:r>
                        <a:rPr sz="1200">
                          <a:solidFill>
                            <a:srgbClr val="000000"/>
                          </a:solidFill>
                          <a:latin typeface="Calibri"/>
                          <a:ea typeface="Calibri"/>
                        </a:rPr>
                        <a:t>Nonrecurring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78.7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7"/>
                  </a:ext>
                </a:extLst>
              </a:tr>
              <a:tr h="190500">
                <a:tc>
                  <a:txBody>
                    <a:bodyPr/>
                    <a:lstStyle/>
                    <a:p>
                      <a:pPr algn="l">
                        <a:lnSpc>
                          <a:spcPct val="83000"/>
                        </a:lnSpc>
                      </a:pPr>
                      <a:r>
                        <a:rPr sz="1200">
                          <a:solidFill>
                            <a:srgbClr val="000000"/>
                          </a:solidFill>
                          <a:latin typeface="Calibri"/>
                          <a:ea typeface="Calibri"/>
                        </a:rPr>
                        <a:t>    Total operating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117.0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148%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8"/>
                  </a:ext>
                </a:extLst>
              </a:tr>
              <a:tr h="200025">
                <a:tc>
                  <a:txBody>
                    <a:bodyPr/>
                    <a:lstStyle/>
                    <a:p>
                      <a:pPr algn="l">
                        <a:lnSpc>
                          <a:spcPct val="83000"/>
                        </a:lnSpc>
                      </a:pPr>
                      <a:r>
                        <a:rPr sz="1200">
                          <a:solidFill>
                            <a:srgbClr val="000000"/>
                          </a:solidFill>
                          <a:latin typeface="Calibri"/>
                          <a:ea typeface="Calibri"/>
                        </a:rPr>
                        <a:t>(Loss) income from operations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(70.7)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9"/>
                  </a:ext>
                </a:extLst>
              </a:tr>
              <a:tr h="200025">
                <a:tc>
                  <a:txBody>
                    <a:bodyPr/>
                    <a:lstStyle/>
                    <a:p>
                      <a:pPr algn="l">
                        <a:lnSpc>
                          <a:spcPct val="83000"/>
                        </a:lnSpc>
                      </a:pPr>
                      <a:r>
                        <a:rPr sz="1200">
                          <a:solidFill>
                            <a:srgbClr val="000000"/>
                          </a:solidFill>
                          <a:latin typeface="Calibri"/>
                          <a:ea typeface="Calibri"/>
                        </a:rPr>
                        <a:t>(Loss) income before income taxes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(69.4)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12.4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0"/>
                  </a:ext>
                </a:extLst>
              </a:tr>
              <a:tr h="200025">
                <a:tc>
                  <a:txBody>
                    <a:bodyPr/>
                    <a:lstStyle/>
                    <a:p>
                      <a:pPr algn="l">
                        <a:lnSpc>
                          <a:spcPct val="83000"/>
                        </a:lnSpc>
                      </a:pPr>
                      <a:r>
                        <a:rPr sz="1200">
                          <a:solidFill>
                            <a:srgbClr val="000000"/>
                          </a:solidFill>
                          <a:latin typeface="Calibri"/>
                          <a:ea typeface="Calibri"/>
                        </a:rPr>
                        <a:t>Income tax benefit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1"/>
                  </a:ext>
                </a:extLst>
              </a:tr>
              <a:tr h="190500">
                <a:tc>
                  <a:txBody>
                    <a:bodyPr/>
                    <a:lstStyle/>
                    <a:p>
                      <a:pPr algn="l">
                        <a:lnSpc>
                          <a:spcPct val="83000"/>
                        </a:lnSpc>
                      </a:pPr>
                      <a:r>
                        <a:rPr sz="1200">
                          <a:solidFill>
                            <a:srgbClr val="000000"/>
                          </a:solidFill>
                          <a:latin typeface="Calibri"/>
                          <a:ea typeface="Calibri"/>
                        </a:rPr>
                        <a:t>Net (loss) income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($64.7)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2"/>
                  </a:ext>
                </a:extLst>
              </a:tr>
              <a:tr h="200025">
                <a:tc>
                  <a:txBody>
                    <a:bodyPr/>
                    <a:lstStyle/>
                    <a:p>
                      <a:pPr algn="l">
                        <a:lnSpc>
                          <a:spcPct val="83000"/>
                        </a:lnSpc>
                      </a:pPr>
                      <a:r>
                        <a:rPr sz="1200">
                          <a:solidFill>
                            <a:srgbClr val="000000"/>
                          </a:solidFill>
                          <a:latin typeface="Calibri"/>
                          <a:ea typeface="Calibri"/>
                        </a:rPr>
                        <a:t>Diluted EPS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($3.22)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$0.49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3"/>
                  </a:ext>
                </a:extLst>
              </a:tr>
              <a:tr h="200025">
                <a:tc>
                  <a:txBody>
                    <a:bodyPr/>
                    <a:lstStyle/>
                    <a:p>
                      <a:pPr algn="l">
                        <a:lnSpc>
                          <a:spcPct val="83000"/>
                        </a:lnSpc>
                      </a:pPr>
                      <a:r>
                        <a:rPr sz="1200">
                          <a:solidFill>
                            <a:srgbClr val="000000"/>
                          </a:solidFill>
                          <a:latin typeface="Calibri"/>
                          <a:ea typeface="Calibri"/>
                        </a:rPr>
                        <a:t>Adjusted EBITDA</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$22.0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4"/>
                  </a:ext>
                </a:extLst>
              </a:tr>
              <a:tr h="190500">
                <a:tc>
                  <a:txBody>
                    <a:bodyPr/>
                    <a:lstStyle/>
                    <a:p>
                      <a:pPr algn="l">
                        <a:lnSpc>
                          <a:spcPct val="83000"/>
                        </a:lnSpc>
                      </a:pPr>
                      <a:r>
                        <a:rPr sz="1200">
                          <a:solidFill>
                            <a:srgbClr val="000000"/>
                          </a:solidFill>
                          <a:latin typeface="Calibri"/>
                          <a:ea typeface="Calibri"/>
                        </a:rPr>
                        <a:t>Adjusted Diluted EPS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$0.95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5"/>
                  </a:ext>
                </a:extLst>
              </a:tr>
            </a:tbl>
          </a:graphicData>
        </a:graphic>
      </p:graphicFrame>
      <p:sp>
        <p:nvSpPr>
          <p:cNvPr id="7" name="New shape"/>
          <p:cNvSpPr/>
          <p:nvPr/>
        </p:nvSpPr>
        <p:spPr>
          <a:xfrm>
            <a:off x="998474" y="4288536"/>
            <a:ext cx="3678428" cy="2819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000000"/>
                </a:solidFill>
                <a:latin typeface="Calibri"/>
                <a:ea typeface="Calibri"/>
              </a:rPr>
              <a:t>(1)</a:t>
            </a:r>
            <a:r>
              <a:rPr sz="800" i="1">
                <a:solidFill>
                  <a:srgbClr val="000000"/>
                </a:solidFill>
                <a:latin typeface="Calibri"/>
                <a:ea typeface="Calibri"/>
              </a:rPr>
              <a:t> Numbers may not add due to rounding</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49047"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Balance Sheet Summary </a:t>
            </a:r>
            <a:r>
              <a:rPr sz="2400" b="1" baseline="30000">
                <a:solidFill>
                  <a:srgbClr val="FFFFFF"/>
                </a:solidFill>
                <a:latin typeface="Calibri"/>
                <a:ea typeface="Calibri"/>
              </a:rPr>
              <a:t>(1)</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57200" y="605536"/>
            <a:ext cx="8213725" cy="27381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l" defTabSz="457200">
              <a:lnSpc>
                <a:spcPct val="97000"/>
              </a:lnSpc>
              <a:spcBef>
                <a:spcPts val="600"/>
              </a:spcBef>
              <a:spcAft>
                <a:spcPct val="0"/>
              </a:spcAft>
            </a:pPr>
            <a:r>
              <a:rPr sz="1400">
                <a:solidFill>
                  <a:srgbClr val="000000"/>
                </a:solidFill>
                <a:latin typeface="Calibri"/>
                <a:ea typeface="Calibri"/>
              </a:rPr>
              <a:t>(in millions)</a:t>
            </a:r>
          </a:p>
          <a:p>
            <a:pPr marL="215900" indent="-215900" algn="l" defTabSz="457200">
              <a:lnSpc>
                <a:spcPct val="97000"/>
              </a:lnSpc>
              <a:spcBef>
                <a:spcPts val="600"/>
              </a:spcBef>
              <a:spcAft>
                <a:spcPct val="0"/>
              </a:spcAft>
            </a:pPr>
            <a:endParaRPr sz="1400" b="1">
              <a:solidFill>
                <a:srgbClr val="000000"/>
              </a:solidFill>
              <a:latin typeface="Calibri"/>
              <a:ea typeface="Calibri"/>
            </a:endParaRPr>
          </a:p>
        </p:txBody>
      </p:sp>
      <p:sp>
        <p:nvSpPr>
          <p:cNvPr id="6" name="New shape"/>
          <p:cNvSpPr/>
          <p:nvPr/>
        </p:nvSpPr>
        <p:spPr>
          <a:xfrm>
            <a:off x="998474" y="4221861"/>
            <a:ext cx="3678428" cy="2819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000000"/>
                </a:solidFill>
                <a:latin typeface="Calibri"/>
                <a:ea typeface="Calibri"/>
              </a:rPr>
              <a:t>(1)</a:t>
            </a:r>
            <a:r>
              <a:rPr sz="800" i="1">
                <a:solidFill>
                  <a:srgbClr val="000000"/>
                </a:solidFill>
                <a:latin typeface="Calibri"/>
                <a:ea typeface="Calibri"/>
              </a:rPr>
              <a:t> Numbers may not add due to rounding</a:t>
            </a:r>
          </a:p>
        </p:txBody>
      </p:sp>
      <p:graphicFrame>
        <p:nvGraphicFramePr>
          <p:cNvPr id="7" name="New Table"/>
          <p:cNvGraphicFramePr>
            <a:graphicFrameLocks noGrp="1"/>
          </p:cNvGraphicFramePr>
          <p:nvPr/>
        </p:nvGraphicFramePr>
        <p:xfrm>
          <a:off x="1069848" y="1024128"/>
          <a:ext cx="7010400" cy="3162300"/>
        </p:xfrm>
        <a:graphic>
          <a:graphicData uri="http://schemas.openxmlformats.org/drawingml/2006/table">
            <a:tbl>
              <a:tblPr>
                <a:tableStyleId>{5C22544A-7EE6-4342-B048-85BDC9FD1C3A}</a:tableStyleId>
              </a:tblPr>
              <a:tblGrid>
                <a:gridCol w="32004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tblGrid>
              <a:tr h="314325">
                <a:tc>
                  <a:txBody>
                    <a:bodyPr/>
                    <a:lstStyle/>
                    <a:p>
                      <a:pPr algn="l">
                        <a:lnSpc>
                          <a:spcPct val="83000"/>
                        </a:lnSpc>
                      </a:pPr>
                      <a:endParaRPr sz="100">
                        <a:solidFill>
                          <a:srgbClr val="000000"/>
                        </a:solidFill>
                        <a:highlight>
                          <a:srgbClr val="00386B"/>
                        </a:highlight>
                        <a:latin typeface="Calibri"/>
                        <a:ea typeface="Calibri"/>
                      </a:endParaRP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tc>
                  <a:txBody>
                    <a:bodyPr/>
                    <a:lstStyle/>
                    <a:p>
                      <a:pPr algn="ctr">
                        <a:lnSpc>
                          <a:spcPct val="83000"/>
                        </a:lnSpc>
                      </a:pPr>
                      <a:r>
                        <a:rPr sz="1600" b="1">
                          <a:solidFill>
                            <a:srgbClr val="FFFFFF"/>
                          </a:solidFill>
                          <a:highlight>
                            <a:srgbClr val="00386B"/>
                          </a:highlight>
                          <a:latin typeface="Calibri"/>
                          <a:ea typeface="Calibri"/>
                        </a:rPr>
                        <a:t>August 31, 2025</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tc>
                  <a:txBody>
                    <a:bodyPr/>
                    <a:lstStyle/>
                    <a:p>
                      <a:pPr algn="ctr">
                        <a:lnSpc>
                          <a:spcPct val="83000"/>
                        </a:lnSpc>
                      </a:pPr>
                      <a:r>
                        <a:rPr sz="1600" b="1">
                          <a:solidFill>
                            <a:srgbClr val="FFFFFF"/>
                          </a:solidFill>
                          <a:highlight>
                            <a:srgbClr val="00386B"/>
                          </a:highlight>
                          <a:latin typeface="Calibri"/>
                          <a:ea typeface="Calibri"/>
                        </a:rPr>
                        <a:t>August 31, 2024</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extLst>
                  <a:ext uri="{0D108BD9-81ED-4DB2-BD59-A6C34878D82A}">
                    <a16:rowId xmlns:a16="http://schemas.microsoft.com/office/drawing/2014/main" val="10000"/>
                  </a:ext>
                </a:extLst>
              </a:tr>
              <a:tr h="314325">
                <a:tc>
                  <a:txBody>
                    <a:bodyPr/>
                    <a:lstStyle/>
                    <a:p>
                      <a:pPr algn="l">
                        <a:lnSpc>
                          <a:spcPct val="83000"/>
                        </a:lnSpc>
                      </a:pPr>
                      <a:r>
                        <a:rPr sz="1200" b="1">
                          <a:solidFill>
                            <a:srgbClr val="000000"/>
                          </a:solidFill>
                          <a:latin typeface="Calibri"/>
                          <a:ea typeface="Calibri"/>
                        </a:rPr>
                        <a:t>Cash and short-term investments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$32.4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$20.3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314325">
                <a:tc>
                  <a:txBody>
                    <a:bodyPr/>
                    <a:lstStyle/>
                    <a:p>
                      <a:pPr algn="l">
                        <a:lnSpc>
                          <a:spcPct val="83000"/>
                        </a:lnSpc>
                      </a:pPr>
                      <a:r>
                        <a:rPr sz="1200">
                          <a:solidFill>
                            <a:srgbClr val="000000"/>
                          </a:solidFill>
                          <a:latin typeface="Calibri"/>
                          <a:ea typeface="Calibri"/>
                        </a:rPr>
                        <a:t>Other current assets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19.2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19.1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314325">
                <a:tc>
                  <a:txBody>
                    <a:bodyPr/>
                    <a:lstStyle/>
                    <a:p>
                      <a:pPr algn="l">
                        <a:lnSpc>
                          <a:spcPct val="83000"/>
                        </a:lnSpc>
                      </a:pPr>
                      <a:r>
                        <a:rPr sz="1200">
                          <a:solidFill>
                            <a:srgbClr val="000000"/>
                          </a:solidFill>
                          <a:latin typeface="Calibri"/>
                          <a:ea typeface="Calibri"/>
                        </a:rPr>
                        <a:t>Long term assets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80.4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157.3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323850">
                <a:tc>
                  <a:txBody>
                    <a:bodyPr/>
                    <a:lstStyle/>
                    <a:p>
                      <a:pPr marL="381000" algn="l">
                        <a:lnSpc>
                          <a:spcPct val="83000"/>
                        </a:lnSpc>
                      </a:pPr>
                      <a:r>
                        <a:rPr sz="1200" b="1">
                          <a:solidFill>
                            <a:srgbClr val="000000"/>
                          </a:solidFill>
                          <a:latin typeface="Calibri"/>
                          <a:ea typeface="Calibri"/>
                        </a:rPr>
                        <a:t>Total assets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$131.9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$196.6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314325">
                <a:tc>
                  <a:txBody>
                    <a:bodyPr/>
                    <a:lstStyle/>
                    <a:p>
                      <a:pPr algn="l">
                        <a:lnSpc>
                          <a:spcPct val="83000"/>
                        </a:lnSpc>
                      </a:pPr>
                      <a:r>
                        <a:rPr sz="1200">
                          <a:solidFill>
                            <a:srgbClr val="000000"/>
                          </a:solidFill>
                          <a:latin typeface="Calibri"/>
                          <a:ea typeface="Calibri"/>
                        </a:rPr>
                        <a:t>Current liabilities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6.7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12.1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r h="314325">
                <a:tc>
                  <a:txBody>
                    <a:bodyPr/>
                    <a:lstStyle/>
                    <a:p>
                      <a:pPr algn="l">
                        <a:lnSpc>
                          <a:spcPct val="83000"/>
                        </a:lnSpc>
                      </a:pPr>
                      <a:r>
                        <a:rPr sz="1200">
                          <a:solidFill>
                            <a:srgbClr val="000000"/>
                          </a:solidFill>
                          <a:latin typeface="Calibri"/>
                          <a:ea typeface="Calibri"/>
                        </a:rPr>
                        <a:t>Long-term liabilities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6"/>
                  </a:ext>
                </a:extLst>
              </a:tr>
              <a:tr h="314325">
                <a:tc>
                  <a:txBody>
                    <a:bodyPr/>
                    <a:lstStyle/>
                    <a:p>
                      <a:pPr marL="381000" algn="l">
                        <a:lnSpc>
                          <a:spcPct val="83000"/>
                        </a:lnSpc>
                      </a:pPr>
                      <a:r>
                        <a:rPr sz="1200" b="1">
                          <a:solidFill>
                            <a:srgbClr val="000000"/>
                          </a:solidFill>
                          <a:latin typeface="Calibri"/>
                          <a:ea typeface="Calibri"/>
                        </a:rPr>
                        <a:t>Total liabilities        </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14.2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7"/>
                  </a:ext>
                </a:extLst>
              </a:tr>
              <a:tr h="314325">
                <a:tc>
                  <a:txBody>
                    <a:bodyPr/>
                    <a:lstStyle/>
                    <a:p>
                      <a:pPr algn="l">
                        <a:lnSpc>
                          <a:spcPct val="83000"/>
                        </a:lnSpc>
                      </a:pPr>
                      <a:r>
                        <a:rPr sz="1200">
                          <a:solidFill>
                            <a:srgbClr val="000000"/>
                          </a:solidFill>
                          <a:latin typeface="Calibri"/>
                          <a:ea typeface="Calibri"/>
                        </a:rPr>
                        <a:t>Shareholders’ equity</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124.8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182.4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8"/>
                  </a:ext>
                </a:extLst>
              </a:tr>
              <a:tr h="323850">
                <a:tc>
                  <a:txBody>
                    <a:bodyPr/>
                    <a:lstStyle/>
                    <a:p>
                      <a:pPr algn="l">
                        <a:lnSpc>
                          <a:spcPct val="83000"/>
                        </a:lnSpc>
                      </a:pPr>
                      <a:r>
                        <a:rPr sz="1200" b="1">
                          <a:solidFill>
                            <a:srgbClr val="000000"/>
                          </a:solidFill>
                          <a:latin typeface="Calibri"/>
                          <a:ea typeface="Calibri"/>
                        </a:rPr>
                        <a:t>Total liabilities and shareholders’ equity</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$131.9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b="1">
                          <a:solidFill>
                            <a:srgbClr val="000000"/>
                          </a:solidFill>
                          <a:latin typeface="Calibri"/>
                          <a:ea typeface="Calibri"/>
                        </a:rPr>
                        <a:t>$196.6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9"/>
                  </a:ext>
                </a:extLst>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5857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Fiscal 2026 Guidance</a:t>
            </a:r>
          </a:p>
          <a:p>
            <a:pPr algn="l" defTabSz="457200">
              <a:lnSpc>
                <a:spcPct val="100000"/>
              </a:lnSpc>
              <a:spcBef>
                <a:spcPct val="0"/>
              </a:spcBef>
              <a:spcAft>
                <a:spcPct val="0"/>
              </a:spcAft>
            </a:pPr>
            <a:endParaRPr sz="1200">
              <a:solidFill>
                <a:srgbClr val="000000"/>
              </a:solidFill>
              <a:latin typeface="Arial"/>
              <a:ea typeface="Arial"/>
            </a:endParaRPr>
          </a:p>
        </p:txBody>
      </p:sp>
      <p:graphicFrame>
        <p:nvGraphicFramePr>
          <p:cNvPr id="5" name="New Table"/>
          <p:cNvGraphicFramePr>
            <a:graphicFrameLocks noGrp="1"/>
          </p:cNvGraphicFramePr>
          <p:nvPr/>
        </p:nvGraphicFramePr>
        <p:xfrm>
          <a:off x="1069848" y="1024128"/>
          <a:ext cx="7010400" cy="1819275"/>
        </p:xfrm>
        <a:graphic>
          <a:graphicData uri="http://schemas.openxmlformats.org/drawingml/2006/table">
            <a:tbl>
              <a:tblPr>
                <a:tableStyleId>{5C22544A-7EE6-4342-B048-85BDC9FD1C3A}</a:tableStyleId>
              </a:tblPr>
              <a:tblGrid>
                <a:gridCol w="4371975">
                  <a:extLst>
                    <a:ext uri="{9D8B030D-6E8A-4147-A177-3AD203B41FA5}">
                      <a16:colId xmlns:a16="http://schemas.microsoft.com/office/drawing/2014/main" val="20000"/>
                    </a:ext>
                  </a:extLst>
                </a:gridCol>
                <a:gridCol w="2638425">
                  <a:extLst>
                    <a:ext uri="{9D8B030D-6E8A-4147-A177-3AD203B41FA5}">
                      <a16:colId xmlns:a16="http://schemas.microsoft.com/office/drawing/2014/main" val="20001"/>
                    </a:ext>
                  </a:extLst>
                </a:gridCol>
              </a:tblGrid>
              <a:tr h="295275">
                <a:tc gridSpan="2">
                  <a:txBody>
                    <a:bodyPr/>
                    <a:lstStyle/>
                    <a:p>
                      <a:pPr algn="ctr">
                        <a:lnSpc>
                          <a:spcPct val="83000"/>
                        </a:lnSpc>
                      </a:pPr>
                      <a:r>
                        <a:rPr sz="1600" b="1">
                          <a:solidFill>
                            <a:srgbClr val="FFFFFF"/>
                          </a:solidFill>
                          <a:latin typeface="Calibri"/>
                          <a:ea typeface="Calibri"/>
                        </a:rPr>
                        <a:t>Guidance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tc hMerge="1">
                  <a:txBody>
                    <a:bodyPr/>
                    <a:lstStyle/>
                    <a:p>
                      <a:endParaRPr/>
                    </a:p>
                  </a:txBody>
                  <a:tcPr anchor="b">
                    <a:lnL w="0"/>
                    <a:lnR w="0"/>
                    <a:lnT w="0"/>
                    <a:lnB w="12700" cmpd="sng">
                      <a:solidFill>
                        <a:srgbClr val="000000"/>
                      </a:solidFill>
                      <a:prstDash val="solid"/>
                    </a:lnB>
                    <a:noFill/>
                  </a:tcPr>
                </a:tc>
                <a:extLst>
                  <a:ext uri="{0D108BD9-81ED-4DB2-BD59-A6C34878D82A}">
                    <a16:rowId xmlns:a16="http://schemas.microsoft.com/office/drawing/2014/main" val="10000"/>
                  </a:ext>
                </a:extLst>
              </a:tr>
              <a:tr h="304800">
                <a:tc>
                  <a:txBody>
                    <a:bodyPr/>
                    <a:lstStyle/>
                    <a:p>
                      <a:pPr algn="l">
                        <a:lnSpc>
                          <a:spcPct val="83000"/>
                        </a:lnSpc>
                      </a:pPr>
                      <a:r>
                        <a:rPr sz="1400" b="1">
                          <a:solidFill>
                            <a:srgbClr val="000000"/>
                          </a:solidFill>
                          <a:latin typeface="Calibri"/>
                          <a:ea typeface="Calibri"/>
                        </a:rPr>
                        <a:t>Total Revenue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$79M - $82M</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304800">
                <a:tc>
                  <a:txBody>
                    <a:bodyPr/>
                    <a:lstStyle/>
                    <a:p>
                      <a:pPr algn="l">
                        <a:lnSpc>
                          <a:spcPct val="83000"/>
                        </a:lnSpc>
                      </a:pPr>
                      <a:r>
                        <a:rPr sz="1400" b="1">
                          <a:solidFill>
                            <a:srgbClr val="000000"/>
                          </a:solidFill>
                          <a:latin typeface="Calibri"/>
                          <a:ea typeface="Calibri"/>
                        </a:rPr>
                        <a:t>Total Revenue Growth</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0% - 4%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304800">
                <a:tc>
                  <a:txBody>
                    <a:bodyPr/>
                    <a:lstStyle/>
                    <a:p>
                      <a:pPr algn="l">
                        <a:lnSpc>
                          <a:spcPct val="83000"/>
                        </a:lnSpc>
                      </a:pPr>
                      <a:r>
                        <a:rPr sz="1400" b="1">
                          <a:solidFill>
                            <a:srgbClr val="000000"/>
                          </a:solidFill>
                          <a:latin typeface="Calibri"/>
                          <a:ea typeface="Calibri"/>
                        </a:rPr>
                        <a:t>Software Revenue Mix</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57% - 62%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314325">
                <a:tc>
                  <a:txBody>
                    <a:bodyPr/>
                    <a:lstStyle/>
                    <a:p>
                      <a:pPr algn="l" defTabSz="457200">
                        <a:lnSpc>
                          <a:spcPct val="83000"/>
                        </a:lnSpc>
                        <a:spcBef>
                          <a:spcPct val="0"/>
                        </a:spcBef>
                        <a:spcAft>
                          <a:spcPct val="0"/>
                        </a:spcAft>
                      </a:pPr>
                      <a:r>
                        <a:rPr sz="1400" b="1">
                          <a:solidFill>
                            <a:srgbClr val="000000"/>
                          </a:solidFill>
                          <a:latin typeface="Calibri"/>
                          <a:ea typeface="Calibri"/>
                        </a:rPr>
                        <a:t>Adjusted EBITDA </a:t>
                      </a:r>
                      <a:r>
                        <a:rPr sz="1400" b="1" baseline="30000">
                          <a:solidFill>
                            <a:srgbClr val="000000"/>
                          </a:solidFill>
                          <a:latin typeface="Calibri"/>
                          <a:ea typeface="Calibri"/>
                        </a:rPr>
                        <a:t>(1) </a:t>
                      </a:r>
                      <a:r>
                        <a:rPr sz="1400" b="1">
                          <a:solidFill>
                            <a:srgbClr val="000000"/>
                          </a:solidFill>
                          <a:latin typeface="Calibri"/>
                          <a:ea typeface="Calibri"/>
                        </a:rPr>
                        <a:t>Margin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26% - 30%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295275">
                <a:tc>
                  <a:txBody>
                    <a:bodyPr/>
                    <a:lstStyle/>
                    <a:p>
                      <a:pPr algn="l" defTabSz="457200">
                        <a:lnSpc>
                          <a:spcPct val="83000"/>
                        </a:lnSpc>
                        <a:spcBef>
                          <a:spcPct val="0"/>
                        </a:spcBef>
                        <a:spcAft>
                          <a:spcPct val="0"/>
                        </a:spcAft>
                      </a:pPr>
                      <a:r>
                        <a:rPr sz="1400" b="1">
                          <a:solidFill>
                            <a:srgbClr val="000000"/>
                          </a:solidFill>
                          <a:latin typeface="Calibri"/>
                          <a:ea typeface="Calibri"/>
                        </a:rPr>
                        <a:t>Adjusted Diluted EPS </a:t>
                      </a:r>
                      <a:r>
                        <a:rPr sz="1400" b="1" baseline="30000">
                          <a:solidFill>
                            <a:srgbClr val="000000"/>
                          </a:solidFill>
                          <a:latin typeface="Calibri"/>
                          <a:ea typeface="Calibri"/>
                        </a:rPr>
                        <a:t>(2)</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200">
                          <a:solidFill>
                            <a:srgbClr val="000000"/>
                          </a:solidFill>
                          <a:latin typeface="Calibri"/>
                          <a:ea typeface="Calibri"/>
                        </a:rPr>
                        <a:t>$1.03 - $1.10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bl>
          </a:graphicData>
        </a:graphic>
      </p:graphicFrame>
      <p:sp>
        <p:nvSpPr>
          <p:cNvPr id="6" name="New shape"/>
          <p:cNvSpPr/>
          <p:nvPr/>
        </p:nvSpPr>
        <p:spPr>
          <a:xfrm>
            <a:off x="383794" y="3204083"/>
            <a:ext cx="8398256" cy="160604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just" defTabSz="457200">
              <a:lnSpc>
                <a:spcPct val="97000"/>
              </a:lnSpc>
              <a:spcBef>
                <a:spcPts val="100"/>
              </a:spcBef>
              <a:spcAft>
                <a:spcPct val="0"/>
              </a:spcAft>
            </a:pPr>
            <a:r>
              <a:rPr sz="900" i="1" baseline="30000">
                <a:solidFill>
                  <a:srgbClr val="000000"/>
                </a:solidFill>
                <a:latin typeface="Calibri"/>
                <a:ea typeface="Calibri"/>
              </a:rPr>
              <a:t>(1)</a:t>
            </a:r>
            <a:r>
              <a:rPr sz="900" i="1">
                <a:solidFill>
                  <a:srgbClr val="000000"/>
                </a:solidFill>
                <a:latin typeface="Calibri"/>
                <a:ea typeface="Calibri"/>
              </a:rPr>
              <a:t> Adjusted EBITDA represents net income excluding the effect of interest expense (income), provision (benefit) for income taxes, depreciation and amortization, equity-based compensation expense, loss (gain) on currency exchange, impairment charges, change in fair value of contingent consideration, reorganization expense, acquisition and integration expense and other items not indicative of our ongoing operating performance.</a:t>
            </a:r>
          </a:p>
          <a:p>
            <a:pPr algn="just" defTabSz="457200">
              <a:lnSpc>
                <a:spcPct val="97000"/>
              </a:lnSpc>
              <a:spcBef>
                <a:spcPts val="100"/>
              </a:spcBef>
              <a:spcAft>
                <a:spcPct val="0"/>
              </a:spcAft>
            </a:pPr>
            <a:endParaRPr sz="900" i="1">
              <a:solidFill>
                <a:srgbClr val="000000"/>
              </a:solidFill>
              <a:latin typeface="Calibri"/>
              <a:ea typeface="Calibri"/>
            </a:endParaRPr>
          </a:p>
          <a:p>
            <a:pPr algn="just" defTabSz="457200">
              <a:lnSpc>
                <a:spcPct val="97000"/>
              </a:lnSpc>
              <a:spcBef>
                <a:spcPts val="100"/>
              </a:spcBef>
              <a:spcAft>
                <a:spcPct val="0"/>
              </a:spcAft>
            </a:pPr>
            <a:r>
              <a:rPr sz="900" i="1" baseline="30000">
                <a:solidFill>
                  <a:srgbClr val="000000"/>
                </a:solidFill>
                <a:latin typeface="Calibri"/>
                <a:ea typeface="Calibri"/>
              </a:rPr>
              <a:t>(2)</a:t>
            </a:r>
            <a:r>
              <a:rPr sz="900" i="1">
                <a:solidFill>
                  <a:srgbClr val="000000"/>
                </a:solidFill>
                <a:latin typeface="Calibri"/>
                <a:ea typeface="Calibri"/>
              </a:rPr>
              <a:t> Adjusted net income and adjusted diluted earnings per share exclude the effect of amortization, equity-based compensation expense, loss (gain) on currency exchange, impairment charges, change in fair value of contingent consideration, reorganization expense, acquisition and integration expense and other items not indicative of our ongoing operating performance as well as the income tax provision adjustment for such charges.</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68097"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Adjusted EBITDA Non-GAAP Reconciliation </a:t>
            </a:r>
            <a:r>
              <a:rPr sz="2400" b="1" baseline="30000">
                <a:solidFill>
                  <a:srgbClr val="FFFFFF"/>
                </a:solidFill>
                <a:latin typeface="Calibri"/>
                <a:ea typeface="Calibri"/>
              </a:rPr>
              <a:t>(1)</a:t>
            </a:r>
          </a:p>
          <a:p>
            <a:pPr algn="l" defTabSz="457200">
              <a:lnSpc>
                <a:spcPct val="100000"/>
              </a:lnSpc>
              <a:spcBef>
                <a:spcPct val="0"/>
              </a:spcBef>
              <a:spcAft>
                <a:spcPct val="0"/>
              </a:spcAft>
            </a:pPr>
            <a:endParaRPr sz="1200">
              <a:solidFill>
                <a:srgbClr val="000000"/>
              </a:solidFill>
              <a:latin typeface="Arial"/>
              <a:ea typeface="Arial"/>
            </a:endParaRPr>
          </a:p>
        </p:txBody>
      </p:sp>
      <p:graphicFrame>
        <p:nvGraphicFramePr>
          <p:cNvPr id="5" name="New Table"/>
          <p:cNvGraphicFramePr>
            <a:graphicFrameLocks noGrp="1"/>
          </p:cNvGraphicFramePr>
          <p:nvPr/>
        </p:nvGraphicFramePr>
        <p:xfrm>
          <a:off x="1069848" y="1097280"/>
          <a:ext cx="7010400" cy="3162300"/>
        </p:xfrm>
        <a:graphic>
          <a:graphicData uri="http://schemas.openxmlformats.org/drawingml/2006/table">
            <a:tbl>
              <a:tblPr>
                <a:tableStyleId>{5C22544A-7EE6-4342-B048-85BDC9FD1C3A}</a:tableStyleId>
              </a:tblPr>
              <a:tblGrid>
                <a:gridCol w="32004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219075">
                <a:tc>
                  <a:txBody>
                    <a:bodyPr/>
                    <a:lstStyle/>
                    <a:p>
                      <a:pPr algn="ctr">
                        <a:lnSpc>
                          <a:spcPct val="83000"/>
                        </a:lnSpc>
                      </a:pPr>
                      <a:endParaRPr sz="100" b="1">
                        <a:solidFill>
                          <a:srgbClr val="FFFFFF"/>
                        </a:solidFill>
                        <a:highlight>
                          <a:srgbClr val="00386B"/>
                        </a:highlight>
                        <a:latin typeface="Calibri"/>
                        <a:ea typeface="Calibri"/>
                      </a:endParaRP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tc>
                  <a:txBody>
                    <a:bodyPr/>
                    <a:lstStyle/>
                    <a:p>
                      <a:pPr algn="ctr">
                        <a:lnSpc>
                          <a:spcPct val="83000"/>
                        </a:lnSpc>
                      </a:pPr>
                      <a:r>
                        <a:rPr sz="1600" b="1">
                          <a:solidFill>
                            <a:srgbClr val="FFFFFF"/>
                          </a:solidFill>
                          <a:highlight>
                            <a:srgbClr val="00386B"/>
                          </a:highlight>
                          <a:latin typeface="Calibri"/>
                          <a:ea typeface="Calibri"/>
                        </a:rPr>
                        <a:t>4Q25</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4Q24</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FY25</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FY24</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extLst>
                  <a:ext uri="{0D108BD9-81ED-4DB2-BD59-A6C34878D82A}">
                    <a16:rowId xmlns:a16="http://schemas.microsoft.com/office/drawing/2014/main" val="10000"/>
                  </a:ext>
                </a:extLst>
              </a:tr>
              <a:tr h="228600">
                <a:tc>
                  <a:txBody>
                    <a:bodyPr/>
                    <a:lstStyle/>
                    <a:p>
                      <a:pPr algn="l">
                        <a:lnSpc>
                          <a:spcPct val="83000"/>
                        </a:lnSpc>
                      </a:pPr>
                      <a:r>
                        <a:rPr sz="1000">
                          <a:solidFill>
                            <a:srgbClr val="000000"/>
                          </a:solidFill>
                          <a:latin typeface="Calibri"/>
                          <a:ea typeface="Calibri"/>
                        </a:rPr>
                        <a:t>Net (loss) income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($681)</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$843</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($64,718)</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$9,954</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228600">
                <a:tc>
                  <a:txBody>
                    <a:bodyPr/>
                    <a:lstStyle/>
                    <a:p>
                      <a:pPr algn="l">
                        <a:lnSpc>
                          <a:spcPct val="83000"/>
                        </a:lnSpc>
                      </a:pPr>
                      <a:r>
                        <a:rPr sz="1000">
                          <a:solidFill>
                            <a:srgbClr val="000000"/>
                          </a:solidFill>
                          <a:latin typeface="Calibri"/>
                          <a:ea typeface="Calibri"/>
                        </a:rPr>
                        <a:t>Excluding: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219075">
                <a:tc>
                  <a:txBody>
                    <a:bodyPr/>
                    <a:lstStyle/>
                    <a:p>
                      <a:pPr marL="76200" algn="l">
                        <a:lnSpc>
                          <a:spcPct val="83000"/>
                        </a:lnSpc>
                      </a:pPr>
                      <a:r>
                        <a:rPr sz="1000">
                          <a:solidFill>
                            <a:srgbClr val="000000"/>
                          </a:solidFill>
                          <a:latin typeface="Calibri"/>
                          <a:ea typeface="Calibri"/>
                        </a:rPr>
                        <a:t>Interest income and expense, net</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(239)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(213)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(722)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(4,375)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228600">
                <a:tc>
                  <a:txBody>
                    <a:bodyPr/>
                    <a:lstStyle/>
                    <a:p>
                      <a:pPr marL="76200" algn="l">
                        <a:lnSpc>
                          <a:spcPct val="83000"/>
                        </a:lnSpc>
                      </a:pPr>
                      <a:r>
                        <a:rPr sz="1000">
                          <a:solidFill>
                            <a:srgbClr val="000000"/>
                          </a:solidFill>
                          <a:latin typeface="Calibri"/>
                          <a:ea typeface="Calibri"/>
                        </a:rPr>
                        <a:t>Provision for income taxes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1,570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(4,659)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2,457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228600">
                <a:tc>
                  <a:txBody>
                    <a:bodyPr/>
                    <a:lstStyle/>
                    <a:p>
                      <a:pPr marL="76200" algn="l">
                        <a:lnSpc>
                          <a:spcPct val="83000"/>
                        </a:lnSpc>
                      </a:pPr>
                      <a:r>
                        <a:rPr sz="1000">
                          <a:solidFill>
                            <a:srgbClr val="000000"/>
                          </a:solidFill>
                          <a:latin typeface="Calibri"/>
                          <a:ea typeface="Calibri"/>
                        </a:rPr>
                        <a:t>Depreciation and amortization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1,354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2,206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8,211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5,665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r h="228600">
                <a:tc>
                  <a:txBody>
                    <a:bodyPr/>
                    <a:lstStyle/>
                    <a:p>
                      <a:pPr marL="76200" algn="l">
                        <a:lnSpc>
                          <a:spcPct val="83000"/>
                        </a:lnSpc>
                      </a:pPr>
                      <a:r>
                        <a:rPr sz="1000">
                          <a:solidFill>
                            <a:srgbClr val="000000"/>
                          </a:solidFill>
                          <a:latin typeface="Calibri"/>
                          <a:ea typeface="Calibri"/>
                        </a:rPr>
                        <a:t>Stock-based compensation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1,389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1,387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5,814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5,940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6"/>
                  </a:ext>
                </a:extLst>
              </a:tr>
              <a:tr h="219075">
                <a:tc>
                  <a:txBody>
                    <a:bodyPr/>
                    <a:lstStyle/>
                    <a:p>
                      <a:pPr marL="76200" algn="l">
                        <a:lnSpc>
                          <a:spcPct val="83000"/>
                        </a:lnSpc>
                      </a:pPr>
                      <a:r>
                        <a:rPr sz="1000">
                          <a:solidFill>
                            <a:srgbClr val="000000"/>
                          </a:solidFill>
                          <a:latin typeface="Calibri"/>
                          <a:ea typeface="Calibri"/>
                        </a:rPr>
                        <a:t>(Gain) loss on currency exchange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(431)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(386)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7"/>
                  </a:ext>
                </a:extLst>
              </a:tr>
              <a:tr h="228600">
                <a:tc>
                  <a:txBody>
                    <a:bodyPr/>
                    <a:lstStyle/>
                    <a:p>
                      <a:pPr marL="76200" algn="l">
                        <a:lnSpc>
                          <a:spcPct val="83000"/>
                        </a:lnSpc>
                      </a:pPr>
                      <a:r>
                        <a:rPr sz="1000">
                          <a:solidFill>
                            <a:srgbClr val="000000"/>
                          </a:solidFill>
                          <a:latin typeface="Calibri"/>
                          <a:ea typeface="Calibri"/>
                        </a:rPr>
                        <a:t>Impairments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77,221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8"/>
                  </a:ext>
                </a:extLst>
              </a:tr>
              <a:tr h="228600">
                <a:tc>
                  <a:txBody>
                    <a:bodyPr/>
                    <a:lstStyle/>
                    <a:p>
                      <a:pPr marL="76200" algn="l">
                        <a:lnSpc>
                          <a:spcPct val="83000"/>
                        </a:lnSpc>
                      </a:pPr>
                      <a:r>
                        <a:rPr sz="1000">
                          <a:solidFill>
                            <a:srgbClr val="000000"/>
                          </a:solidFill>
                          <a:latin typeface="Calibri"/>
                          <a:ea typeface="Calibri"/>
                        </a:rPr>
                        <a:t>Loss from disposal of fixed assets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9"/>
                  </a:ext>
                </a:extLst>
              </a:tr>
              <a:tr h="219075">
                <a:tc>
                  <a:txBody>
                    <a:bodyPr/>
                    <a:lstStyle/>
                    <a:p>
                      <a:pPr marL="76200" algn="l">
                        <a:lnSpc>
                          <a:spcPct val="83000"/>
                        </a:lnSpc>
                      </a:pPr>
                      <a:r>
                        <a:rPr sz="1000">
                          <a:solidFill>
                            <a:srgbClr val="000000"/>
                          </a:solidFill>
                          <a:latin typeface="Calibri"/>
                          <a:ea typeface="Calibri"/>
                        </a:rPr>
                        <a:t>Change in value of contingent consideration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(640)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(1,639)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0"/>
                  </a:ext>
                </a:extLst>
              </a:tr>
              <a:tr h="228600">
                <a:tc>
                  <a:txBody>
                    <a:bodyPr/>
                    <a:lstStyle/>
                    <a:p>
                      <a:pPr marL="76200" algn="l">
                        <a:lnSpc>
                          <a:spcPct val="83000"/>
                        </a:lnSpc>
                      </a:pPr>
                      <a:r>
                        <a:rPr sz="1000">
                          <a:solidFill>
                            <a:srgbClr val="000000"/>
                          </a:solidFill>
                          <a:latin typeface="Calibri"/>
                          <a:ea typeface="Calibri"/>
                        </a:rPr>
                        <a:t>Reorganization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1,462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1"/>
                  </a:ext>
                </a:extLst>
              </a:tr>
              <a:tr h="228600">
                <a:tc>
                  <a:txBody>
                    <a:bodyPr/>
                    <a:lstStyle/>
                    <a:p>
                      <a:pPr marL="76200" algn="l">
                        <a:lnSpc>
                          <a:spcPct val="83000"/>
                        </a:lnSpc>
                      </a:pPr>
                      <a:r>
                        <a:rPr sz="1000">
                          <a:solidFill>
                            <a:srgbClr val="000000"/>
                          </a:solidFill>
                          <a:latin typeface="Calibri"/>
                          <a:ea typeface="Calibri"/>
                        </a:rPr>
                        <a:t>Mergers &amp; Acquisitions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(142)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1,706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2,641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2"/>
                  </a:ext>
                </a:extLst>
              </a:tr>
              <a:tr h="228600">
                <a:tc>
                  <a:txBody>
                    <a:bodyPr/>
                    <a:lstStyle/>
                    <a:p>
                      <a:pPr algn="l">
                        <a:lnSpc>
                          <a:spcPct val="83000"/>
                        </a:lnSpc>
                      </a:pPr>
                      <a:r>
                        <a:rPr sz="1000">
                          <a:solidFill>
                            <a:srgbClr val="000000"/>
                          </a:solidFill>
                          <a:latin typeface="Calibri"/>
                          <a:ea typeface="Calibri"/>
                        </a:rPr>
                        <a:t>Adjusted EBITDA</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$3,462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$4,148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$21,970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$20,257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3"/>
                  </a:ext>
                </a:extLst>
              </a:tr>
            </a:tbl>
          </a:graphicData>
        </a:graphic>
      </p:graphicFrame>
      <p:sp>
        <p:nvSpPr>
          <p:cNvPr id="6" name="New shape"/>
          <p:cNvSpPr/>
          <p:nvPr/>
        </p:nvSpPr>
        <p:spPr>
          <a:xfrm>
            <a:off x="457200" y="672211"/>
            <a:ext cx="8213725" cy="31064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l" defTabSz="457200">
              <a:lnSpc>
                <a:spcPct val="97000"/>
              </a:lnSpc>
              <a:spcBef>
                <a:spcPts val="600"/>
              </a:spcBef>
              <a:spcAft>
                <a:spcPct val="0"/>
              </a:spcAft>
            </a:pPr>
            <a:r>
              <a:rPr sz="1600">
                <a:solidFill>
                  <a:srgbClr val="000000"/>
                </a:solidFill>
                <a:latin typeface="Calibri"/>
                <a:ea typeface="Calibri"/>
              </a:rPr>
              <a:t>(in thousands)</a:t>
            </a:r>
          </a:p>
          <a:p>
            <a:pPr marL="215900" indent="-215900" algn="l" defTabSz="457200">
              <a:lnSpc>
                <a:spcPct val="97000"/>
              </a:lnSpc>
              <a:spcBef>
                <a:spcPts val="600"/>
              </a:spcBef>
              <a:spcAft>
                <a:spcPct val="0"/>
              </a:spcAft>
            </a:pPr>
            <a:endParaRPr sz="1400" b="1">
              <a:solidFill>
                <a:srgbClr val="000000"/>
              </a:solidFill>
              <a:latin typeface="Calibri"/>
              <a:ea typeface="Calibri"/>
            </a:endParaRPr>
          </a:p>
        </p:txBody>
      </p:sp>
      <p:sp>
        <p:nvSpPr>
          <p:cNvPr id="7" name="New shape"/>
          <p:cNvSpPr/>
          <p:nvPr/>
        </p:nvSpPr>
        <p:spPr>
          <a:xfrm>
            <a:off x="989584" y="4278376"/>
            <a:ext cx="3678428" cy="2819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000000"/>
                </a:solidFill>
                <a:latin typeface="Calibri"/>
                <a:ea typeface="Calibri"/>
              </a:rPr>
              <a:t>(1)</a:t>
            </a:r>
            <a:r>
              <a:rPr sz="800" i="1">
                <a:solidFill>
                  <a:srgbClr val="000000"/>
                </a:solidFill>
                <a:latin typeface="Calibri"/>
                <a:ea typeface="Calibri"/>
              </a:rPr>
              <a:t> Numbers may not add due to rounding</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Safe Harbor Statement</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276225" y="686435"/>
            <a:ext cx="8496046" cy="402259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just" defTabSz="457200">
              <a:lnSpc>
                <a:spcPct val="97000"/>
              </a:lnSpc>
              <a:spcBef>
                <a:spcPts val="600"/>
              </a:spcBef>
              <a:spcAft>
                <a:spcPct val="0"/>
              </a:spcAft>
            </a:pPr>
            <a:r>
              <a:rPr sz="1000">
                <a:solidFill>
                  <a:srgbClr val="000000"/>
                </a:solidFill>
                <a:latin typeface="Calibri"/>
                <a:ea typeface="Calibri"/>
              </a:rPr>
              <a:t>Except for historical information, the matters discussed in this presentation are forward-looking statements that involve risks and uncertainties. Words like “believe,” “will”, “can”, “expect,” “anticipate” and similar expressions (or the negative of such terms, as well as other words or expressions referencing future events, conditions or circumstances) mean that these are our best estimates as of this writing, but there can be no assurances that expected or anticipated results or events will actually take place, so our actual future results could differ significantly from those statements. Factors that could cause or contribute to such differences include, but are not limited to: effectiveness of our new operational structure, our ability to maintain our competitive advantages and commercialize AI and cloud-enabled solutions, evolving regulatory and data privacy standards governing AI technologies, acceptance of new software and improved versions of our existing software by our customers, the general economics of the pharmaceutical industry, our ability to finance growth, our ability to continue to attract and retain highly qualified technical staff, market conditions, macroeconomic factors, and a sustainable market. Further information on our risk factors is contained in our quarterly, annual and current reports and filed with the U.S. Securities and Exchange Commission. </a:t>
            </a:r>
          </a:p>
          <a:p>
            <a:pPr algn="l" defTabSz="457200">
              <a:lnSpc>
                <a:spcPct val="100000"/>
              </a:lnSpc>
              <a:spcBef>
                <a:spcPct val="0"/>
              </a:spcBef>
              <a:spcAft>
                <a:spcPct val="0"/>
              </a:spcAft>
            </a:pPr>
            <a:endParaRPr sz="1000">
              <a:solidFill>
                <a:srgbClr val="000000"/>
              </a:solidFill>
              <a:latin typeface="Calibri"/>
              <a:ea typeface="Calibri"/>
            </a:endParaRPr>
          </a:p>
          <a:p>
            <a:pPr algn="just" defTabSz="457200">
              <a:lnSpc>
                <a:spcPct val="100000"/>
              </a:lnSpc>
              <a:spcBef>
                <a:spcPct val="0"/>
              </a:spcBef>
              <a:spcAft>
                <a:spcPct val="0"/>
              </a:spcAft>
            </a:pPr>
            <a:r>
              <a:rPr sz="1000" b="1">
                <a:solidFill>
                  <a:srgbClr val="000000"/>
                </a:solidFill>
                <a:latin typeface="Calibri"/>
                <a:ea typeface="Calibri"/>
              </a:rPr>
              <a:t>Non-GAAP Financial Measures</a:t>
            </a:r>
          </a:p>
          <a:p>
            <a:pPr algn="just" defTabSz="457200">
              <a:lnSpc>
                <a:spcPct val="100000"/>
              </a:lnSpc>
              <a:spcBef>
                <a:spcPct val="0"/>
              </a:spcBef>
              <a:spcAft>
                <a:spcPct val="0"/>
              </a:spcAft>
            </a:pPr>
            <a:endParaRPr sz="1000">
              <a:solidFill>
                <a:srgbClr val="000000"/>
              </a:solidFill>
              <a:latin typeface="Calibri"/>
              <a:ea typeface="Calibri"/>
            </a:endParaRPr>
          </a:p>
          <a:p>
            <a:pPr algn="just" defTabSz="457200">
              <a:lnSpc>
                <a:spcPct val="100000"/>
              </a:lnSpc>
              <a:spcBef>
                <a:spcPct val="0"/>
              </a:spcBef>
              <a:spcAft>
                <a:spcPct val="0"/>
              </a:spcAft>
            </a:pPr>
            <a:r>
              <a:rPr sz="1000">
                <a:solidFill>
                  <a:srgbClr val="000000"/>
                </a:solidFill>
                <a:latin typeface="Calibri"/>
                <a:ea typeface="Calibri"/>
              </a:rPr>
              <a:t>This press release includes certain financial measures not presented in accordance with generally accepted accounting principles (“GAAP”) such as Adjusted EBITDA, Adjusted EBITDA Margin, Adjusted Net Income, and Adjusted Diluted EPS and certain ratios and other metrics derived there from. These non-GAAP financial measures are not measures of financial performance in accordance with GAAP and may exclude items that are significant in understanding and assessing financial results. Therefore, these measures should not be considered in isolation or as an alternative to net income, cash flows from operations or other measures of profitability, liquidity or performance under GAAP. You should be aware that the presentation of these measures may not be comparable to similarly-titled measures used by other companies. We believe (i) these non-GAAP measures of financial results provide useful information to management and investors regarding certain financial and business trends; and (ii) that the use of these non-GAAP financial measures provides an additional tool for investors to use in evaluating ongoing operating results and trends in and in comparing financial measures with other similar companies, many of which present similar non-GAAP financial measures to investors. These non-GAAP financial measures are subject to inherent limitations as they reflect the exercise of judgments by management about which expense and income are excluded or included in determining these non-GAAP financial measures. Reconciliations of these non-GAAP measures to the most directly comparable GAAP measures are set forth in the appendix to this presentation.</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268097" y="31623"/>
            <a:ext cx="6896100"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87000"/>
              </a:lnSpc>
              <a:spcBef>
                <a:spcPct val="0"/>
              </a:spcBef>
              <a:spcAft>
                <a:spcPct val="0"/>
              </a:spcAft>
            </a:pPr>
            <a:r>
              <a:rPr sz="2400" b="1">
                <a:solidFill>
                  <a:srgbClr val="FFFFFF"/>
                </a:solidFill>
                <a:latin typeface="Calibri"/>
                <a:ea typeface="Calibri"/>
              </a:rPr>
              <a:t>Adjusted Diluted EPS Non-GAAP Reconciliation </a:t>
            </a:r>
            <a:r>
              <a:rPr sz="2400" b="1" baseline="30000">
                <a:solidFill>
                  <a:srgbClr val="FFFFFF"/>
                </a:solidFill>
                <a:latin typeface="Calibri"/>
                <a:ea typeface="Calibri"/>
              </a:rPr>
              <a:t>(1)</a:t>
            </a:r>
          </a:p>
          <a:p>
            <a:pPr algn="l" defTabSz="457200">
              <a:lnSpc>
                <a:spcPct val="100000"/>
              </a:lnSpc>
              <a:spcBef>
                <a:spcPct val="0"/>
              </a:spcBef>
              <a:spcAft>
                <a:spcPct val="0"/>
              </a:spcAft>
            </a:pPr>
            <a:endParaRPr sz="1200">
              <a:solidFill>
                <a:srgbClr val="000000"/>
              </a:solidFill>
              <a:latin typeface="Arial"/>
              <a:ea typeface="Arial"/>
            </a:endParaRPr>
          </a:p>
        </p:txBody>
      </p:sp>
      <p:graphicFrame>
        <p:nvGraphicFramePr>
          <p:cNvPr id="5" name="New Table"/>
          <p:cNvGraphicFramePr>
            <a:graphicFrameLocks noGrp="1"/>
          </p:cNvGraphicFramePr>
          <p:nvPr/>
        </p:nvGraphicFramePr>
        <p:xfrm>
          <a:off x="1069848" y="1097280"/>
          <a:ext cx="7010400" cy="3219450"/>
        </p:xfrm>
        <a:graphic>
          <a:graphicData uri="http://schemas.openxmlformats.org/drawingml/2006/table">
            <a:tbl>
              <a:tblPr>
                <a:tableStyleId>{5C22544A-7EE6-4342-B048-85BDC9FD1C3A}</a:tableStyleId>
              </a:tblPr>
              <a:tblGrid>
                <a:gridCol w="3200400">
                  <a:extLst>
                    <a:ext uri="{9D8B030D-6E8A-4147-A177-3AD203B41FA5}">
                      <a16:colId xmlns:a16="http://schemas.microsoft.com/office/drawing/2014/main" val="20000"/>
                    </a:ext>
                  </a:extLst>
                </a:gridCol>
                <a:gridCol w="952500">
                  <a:extLst>
                    <a:ext uri="{9D8B030D-6E8A-4147-A177-3AD203B41FA5}">
                      <a16:colId xmlns:a16="http://schemas.microsoft.com/office/drawing/2014/main" val="20001"/>
                    </a:ext>
                  </a:extLst>
                </a:gridCol>
                <a:gridCol w="952500">
                  <a:extLst>
                    <a:ext uri="{9D8B030D-6E8A-4147-A177-3AD203B41FA5}">
                      <a16:colId xmlns:a16="http://schemas.microsoft.com/office/drawing/2014/main" val="20002"/>
                    </a:ext>
                  </a:extLst>
                </a:gridCol>
                <a:gridCol w="952500">
                  <a:extLst>
                    <a:ext uri="{9D8B030D-6E8A-4147-A177-3AD203B41FA5}">
                      <a16:colId xmlns:a16="http://schemas.microsoft.com/office/drawing/2014/main" val="20003"/>
                    </a:ext>
                  </a:extLst>
                </a:gridCol>
                <a:gridCol w="952500">
                  <a:extLst>
                    <a:ext uri="{9D8B030D-6E8A-4147-A177-3AD203B41FA5}">
                      <a16:colId xmlns:a16="http://schemas.microsoft.com/office/drawing/2014/main" val="20004"/>
                    </a:ext>
                  </a:extLst>
                </a:gridCol>
              </a:tblGrid>
              <a:tr h="219075">
                <a:tc>
                  <a:txBody>
                    <a:bodyPr/>
                    <a:lstStyle/>
                    <a:p>
                      <a:pPr algn="ctr">
                        <a:lnSpc>
                          <a:spcPct val="83000"/>
                        </a:lnSpc>
                      </a:pPr>
                      <a:endParaRPr sz="100" b="1">
                        <a:solidFill>
                          <a:srgbClr val="FFFFFF"/>
                        </a:solidFill>
                        <a:highlight>
                          <a:srgbClr val="00386B"/>
                        </a:highlight>
                        <a:latin typeface="Calibri"/>
                        <a:ea typeface="Calibri"/>
                      </a:endParaRP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123469"/>
                    </a:solidFill>
                  </a:tcPr>
                </a:tc>
                <a:tc>
                  <a:txBody>
                    <a:bodyPr/>
                    <a:lstStyle/>
                    <a:p>
                      <a:pPr algn="ctr">
                        <a:lnSpc>
                          <a:spcPct val="83000"/>
                        </a:lnSpc>
                      </a:pPr>
                      <a:r>
                        <a:rPr sz="1600" b="1">
                          <a:solidFill>
                            <a:srgbClr val="FFFFFF"/>
                          </a:solidFill>
                          <a:highlight>
                            <a:srgbClr val="00386B"/>
                          </a:highlight>
                          <a:latin typeface="Calibri"/>
                          <a:ea typeface="Calibri"/>
                        </a:rPr>
                        <a:t>4Q25</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4Q24</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FY25</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tc>
                  <a:txBody>
                    <a:bodyPr/>
                    <a:lstStyle/>
                    <a:p>
                      <a:pPr algn="ctr">
                        <a:lnSpc>
                          <a:spcPct val="83000"/>
                        </a:lnSpc>
                      </a:pPr>
                      <a:r>
                        <a:rPr sz="1600" b="1">
                          <a:solidFill>
                            <a:srgbClr val="FFFFFF"/>
                          </a:solidFill>
                          <a:highlight>
                            <a:srgbClr val="00386B"/>
                          </a:highlight>
                          <a:latin typeface="Calibri"/>
                          <a:ea typeface="Calibri"/>
                        </a:rPr>
                        <a:t>FY24</a:t>
                      </a:r>
                    </a:p>
                  </a:txBody>
                  <a:tcPr marL="27432" marR="27432" marT="0" marB="0"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solidFill>
                      <a:srgbClr val="00386B"/>
                    </a:solidFill>
                  </a:tcPr>
                </a:tc>
                <a:extLst>
                  <a:ext uri="{0D108BD9-81ED-4DB2-BD59-A6C34878D82A}">
                    <a16:rowId xmlns:a16="http://schemas.microsoft.com/office/drawing/2014/main" val="10000"/>
                  </a:ext>
                </a:extLst>
              </a:tr>
              <a:tr h="200025">
                <a:tc>
                  <a:txBody>
                    <a:bodyPr/>
                    <a:lstStyle/>
                    <a:p>
                      <a:pPr algn="l">
                        <a:lnSpc>
                          <a:spcPct val="83000"/>
                        </a:lnSpc>
                      </a:pPr>
                      <a:r>
                        <a:rPr sz="1000">
                          <a:solidFill>
                            <a:srgbClr val="000000"/>
                          </a:solidFill>
                          <a:latin typeface="Calibri"/>
                          <a:ea typeface="Calibri"/>
                        </a:rPr>
                        <a:t>Net (loss) Income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($681)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$843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($64,718)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$9,954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1"/>
                  </a:ext>
                </a:extLst>
              </a:tr>
              <a:tr h="200025">
                <a:tc>
                  <a:txBody>
                    <a:bodyPr/>
                    <a:lstStyle/>
                    <a:p>
                      <a:pPr algn="l">
                        <a:lnSpc>
                          <a:spcPct val="83000"/>
                        </a:lnSpc>
                      </a:pPr>
                      <a:r>
                        <a:rPr sz="1000">
                          <a:solidFill>
                            <a:srgbClr val="000000"/>
                          </a:solidFill>
                          <a:latin typeface="Calibri"/>
                          <a:ea typeface="Calibri"/>
                        </a:rPr>
                        <a:t>Excluding: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endParaRPr sz="100">
                        <a:solidFill>
                          <a:srgbClr val="000000"/>
                        </a:solidFill>
                        <a:latin typeface="Calibri"/>
                        <a:ea typeface="Calibri"/>
                      </a:endParaRP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2"/>
                  </a:ext>
                </a:extLst>
              </a:tr>
              <a:tr h="200025">
                <a:tc>
                  <a:txBody>
                    <a:bodyPr/>
                    <a:lstStyle/>
                    <a:p>
                      <a:pPr marL="76200" algn="l">
                        <a:lnSpc>
                          <a:spcPct val="83000"/>
                        </a:lnSpc>
                      </a:pPr>
                      <a:r>
                        <a:rPr sz="1000">
                          <a:solidFill>
                            <a:srgbClr val="000000"/>
                          </a:solidFill>
                          <a:latin typeface="Calibri"/>
                          <a:ea typeface="Calibri"/>
                        </a:rPr>
                        <a:t>Amortization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1,242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2,059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7,667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5,163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3"/>
                  </a:ext>
                </a:extLst>
              </a:tr>
              <a:tr h="200025">
                <a:tc>
                  <a:txBody>
                    <a:bodyPr/>
                    <a:lstStyle/>
                    <a:p>
                      <a:pPr marL="76200" algn="l">
                        <a:lnSpc>
                          <a:spcPct val="83000"/>
                        </a:lnSpc>
                      </a:pPr>
                      <a:r>
                        <a:rPr sz="1000">
                          <a:solidFill>
                            <a:srgbClr val="000000"/>
                          </a:solidFill>
                          <a:latin typeface="Calibri"/>
                          <a:ea typeface="Calibri"/>
                        </a:rPr>
                        <a:t>Stock-based compensation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1,389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1,387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5,814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5,940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4"/>
                  </a:ext>
                </a:extLst>
              </a:tr>
              <a:tr h="200025">
                <a:tc>
                  <a:txBody>
                    <a:bodyPr/>
                    <a:lstStyle/>
                    <a:p>
                      <a:pPr marL="76200" algn="l">
                        <a:lnSpc>
                          <a:spcPct val="83000"/>
                        </a:lnSpc>
                      </a:pPr>
                      <a:r>
                        <a:rPr sz="1000">
                          <a:solidFill>
                            <a:srgbClr val="000000"/>
                          </a:solidFill>
                          <a:latin typeface="Calibri"/>
                          <a:ea typeface="Calibri"/>
                        </a:rPr>
                        <a:t>(Gain) loss on currency exchange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(431)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(386)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5"/>
                  </a:ext>
                </a:extLst>
              </a:tr>
              <a:tr h="200025">
                <a:tc>
                  <a:txBody>
                    <a:bodyPr/>
                    <a:lstStyle/>
                    <a:p>
                      <a:pPr marL="76200" algn="l">
                        <a:lnSpc>
                          <a:spcPct val="83000"/>
                        </a:lnSpc>
                      </a:pPr>
                      <a:r>
                        <a:rPr sz="1000">
                          <a:solidFill>
                            <a:srgbClr val="000000"/>
                          </a:solidFill>
                          <a:latin typeface="Calibri"/>
                          <a:ea typeface="Calibri"/>
                        </a:rPr>
                        <a:t>Mergers &amp; Acquisitions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(142)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1,706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2,641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6"/>
                  </a:ext>
                </a:extLst>
              </a:tr>
              <a:tr h="200025">
                <a:tc>
                  <a:txBody>
                    <a:bodyPr/>
                    <a:lstStyle/>
                    <a:p>
                      <a:pPr marL="76200" algn="l">
                        <a:lnSpc>
                          <a:spcPct val="83000"/>
                        </a:lnSpc>
                      </a:pPr>
                      <a:r>
                        <a:rPr sz="1000">
                          <a:solidFill>
                            <a:srgbClr val="000000"/>
                          </a:solidFill>
                          <a:latin typeface="Calibri"/>
                          <a:ea typeface="Calibri"/>
                        </a:rPr>
                        <a:t>Change in value of contingent consideration</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(1,370)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(640)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(1,639)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7"/>
                  </a:ext>
                </a:extLst>
              </a:tr>
              <a:tr h="200025">
                <a:tc>
                  <a:txBody>
                    <a:bodyPr/>
                    <a:lstStyle/>
                    <a:p>
                      <a:pPr marL="76200" algn="l">
                        <a:lnSpc>
                          <a:spcPct val="83000"/>
                        </a:lnSpc>
                      </a:pPr>
                      <a:r>
                        <a:rPr sz="1000">
                          <a:solidFill>
                            <a:srgbClr val="000000"/>
                          </a:solidFill>
                          <a:latin typeface="Calibri"/>
                          <a:ea typeface="Calibri"/>
                        </a:rPr>
                        <a:t>Reorganization expense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1,462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8"/>
                  </a:ext>
                </a:extLst>
              </a:tr>
              <a:tr h="200025">
                <a:tc>
                  <a:txBody>
                    <a:bodyPr/>
                    <a:lstStyle/>
                    <a:p>
                      <a:pPr marL="76200" algn="l">
                        <a:lnSpc>
                          <a:spcPct val="83000"/>
                        </a:lnSpc>
                      </a:pPr>
                      <a:r>
                        <a:rPr sz="1000">
                          <a:solidFill>
                            <a:srgbClr val="000000"/>
                          </a:solidFill>
                          <a:latin typeface="Calibri"/>
                          <a:ea typeface="Calibri"/>
                        </a:rPr>
                        <a:t>Impairments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77,221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09"/>
                  </a:ext>
                </a:extLst>
              </a:tr>
              <a:tr h="200025">
                <a:tc>
                  <a:txBody>
                    <a:bodyPr/>
                    <a:lstStyle/>
                    <a:p>
                      <a:pPr marL="76200" algn="l">
                        <a:lnSpc>
                          <a:spcPct val="83000"/>
                        </a:lnSpc>
                      </a:pPr>
                      <a:r>
                        <a:rPr sz="1000">
                          <a:solidFill>
                            <a:srgbClr val="000000"/>
                          </a:solidFill>
                          <a:latin typeface="Calibri"/>
                          <a:ea typeface="Calibri"/>
                        </a:rPr>
                        <a:t>Loss from disposal of fixed assets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0"/>
                  </a:ext>
                </a:extLst>
              </a:tr>
              <a:tr h="200025">
                <a:tc>
                  <a:txBody>
                    <a:bodyPr/>
                    <a:lstStyle/>
                    <a:p>
                      <a:pPr marL="76200" algn="l">
                        <a:lnSpc>
                          <a:spcPct val="83000"/>
                        </a:lnSpc>
                      </a:pPr>
                      <a:r>
                        <a:rPr sz="1000">
                          <a:solidFill>
                            <a:srgbClr val="000000"/>
                          </a:solidFill>
                          <a:latin typeface="Calibri"/>
                          <a:ea typeface="Calibri"/>
                        </a:rPr>
                        <a:t>Tax effect on above adjustments</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(554)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(6,146)</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(2,320)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1"/>
                  </a:ext>
                </a:extLst>
              </a:tr>
              <a:tr h="200025">
                <a:tc>
                  <a:txBody>
                    <a:bodyPr/>
                    <a:lstStyle/>
                    <a:p>
                      <a:pPr algn="l">
                        <a:lnSpc>
                          <a:spcPct val="83000"/>
                        </a:lnSpc>
                      </a:pPr>
                      <a:r>
                        <a:rPr sz="1000">
                          <a:solidFill>
                            <a:srgbClr val="000000"/>
                          </a:solidFill>
                          <a:latin typeface="Calibri"/>
                          <a:ea typeface="Calibri"/>
                        </a:rPr>
                        <a:t>Adjusted Net income</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$1,992</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$3,640</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$20,661</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$19,353</a:t>
                      </a:r>
                    </a:p>
                  </a:txBody>
                  <a:tcPr marL="27432" marR="9144" marT="0" marB="18288" anchor="b">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2"/>
                  </a:ext>
                </a:extLst>
              </a:tr>
              <a:tr h="200025">
                <a:tc>
                  <a:txBody>
                    <a:bodyPr/>
                    <a:lstStyle/>
                    <a:p>
                      <a:pPr algn="l">
                        <a:lnSpc>
                          <a:spcPct val="83000"/>
                        </a:lnSpc>
                      </a:pPr>
                      <a:r>
                        <a:rPr sz="1000">
                          <a:solidFill>
                            <a:srgbClr val="000000"/>
                          </a:solidFill>
                          <a:latin typeface="Calibri"/>
                          <a:ea typeface="Calibri"/>
                        </a:rPr>
                        <a:t>Diluted weighted-avg. common shares outstanding</a:t>
                      </a:r>
                    </a:p>
                  </a:txBody>
                  <a:tcPr marL="27432" marR="27432"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20,127</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20,338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20,101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20,301</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3"/>
                  </a:ext>
                </a:extLst>
              </a:tr>
              <a:tr h="200025">
                <a:tc>
                  <a:txBody>
                    <a:bodyPr/>
                    <a:lstStyle/>
                    <a:p>
                      <a:pPr algn="l">
                        <a:lnSpc>
                          <a:spcPct val="83000"/>
                        </a:lnSpc>
                      </a:pPr>
                      <a:r>
                        <a:rPr sz="1000">
                          <a:solidFill>
                            <a:srgbClr val="000000"/>
                          </a:solidFill>
                          <a:latin typeface="Calibri"/>
                          <a:ea typeface="Calibri"/>
                        </a:rPr>
                        <a:t>Diluted EPS</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$0.04</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($3.22)</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$0.49</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4"/>
                  </a:ext>
                </a:extLst>
              </a:tr>
              <a:tr h="200025">
                <a:tc>
                  <a:txBody>
                    <a:bodyPr/>
                    <a:lstStyle/>
                    <a:p>
                      <a:pPr algn="l">
                        <a:lnSpc>
                          <a:spcPct val="83000"/>
                        </a:lnSpc>
                      </a:pPr>
                      <a:r>
                        <a:rPr sz="1000">
                          <a:solidFill>
                            <a:srgbClr val="000000"/>
                          </a:solidFill>
                          <a:latin typeface="Calibri"/>
                          <a:ea typeface="Calibri"/>
                        </a:rPr>
                        <a:t>Adjusted Diluted EPS </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$0.10</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$0.18</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$1.03</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tc>
                  <a:txBody>
                    <a:bodyPr/>
                    <a:lstStyle/>
                    <a:p>
                      <a:pPr algn="ctr">
                        <a:lnSpc>
                          <a:spcPct val="83000"/>
                        </a:lnSpc>
                      </a:pPr>
                      <a:r>
                        <a:rPr sz="1000">
                          <a:solidFill>
                            <a:srgbClr val="000000"/>
                          </a:solidFill>
                          <a:latin typeface="Calibri"/>
                          <a:ea typeface="Calibri"/>
                        </a:rPr>
                        <a:t>$0.95</a:t>
                      </a:r>
                    </a:p>
                  </a:txBody>
                  <a:tcPr marL="27432" marR="9144" marT="0" marB="0" anchor="ctr">
                    <a:lnL w="12700" cmpd="sng">
                      <a:solidFill>
                        <a:srgbClr val="000000"/>
                      </a:solidFill>
                      <a:prstDash val="solid"/>
                    </a:lnL>
                    <a:lnR w="12700" cmpd="sng">
                      <a:solidFill>
                        <a:srgbClr val="000000"/>
                      </a:solidFill>
                      <a:prstDash val="solid"/>
                    </a:lnR>
                    <a:lnT w="12700" cmpd="sng">
                      <a:solidFill>
                        <a:srgbClr val="000000"/>
                      </a:solidFill>
                      <a:prstDash val="solid"/>
                    </a:lnT>
                    <a:lnB w="12700" cmpd="sng">
                      <a:solidFill>
                        <a:srgbClr val="000000"/>
                      </a:solidFill>
                      <a:prstDash val="solid"/>
                    </a:lnB>
                    <a:noFill/>
                  </a:tcPr>
                </a:tc>
                <a:extLst>
                  <a:ext uri="{0D108BD9-81ED-4DB2-BD59-A6C34878D82A}">
                    <a16:rowId xmlns:a16="http://schemas.microsoft.com/office/drawing/2014/main" val="10015"/>
                  </a:ext>
                </a:extLst>
              </a:tr>
            </a:tbl>
          </a:graphicData>
        </a:graphic>
      </p:graphicFrame>
      <p:sp>
        <p:nvSpPr>
          <p:cNvPr id="6" name="New shape"/>
          <p:cNvSpPr/>
          <p:nvPr/>
        </p:nvSpPr>
        <p:spPr>
          <a:xfrm>
            <a:off x="457200" y="672211"/>
            <a:ext cx="8213725" cy="31064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25908" rIns="0" bIns="45720" rtlCol="0" anchor="t"/>
          <a:lstStyle/>
          <a:p>
            <a:pPr marL="215900" indent="-215900" algn="l" defTabSz="457200">
              <a:lnSpc>
                <a:spcPct val="97000"/>
              </a:lnSpc>
              <a:spcBef>
                <a:spcPts val="600"/>
              </a:spcBef>
              <a:spcAft>
                <a:spcPct val="0"/>
              </a:spcAft>
            </a:pPr>
            <a:r>
              <a:rPr sz="1600">
                <a:solidFill>
                  <a:srgbClr val="000000"/>
                </a:solidFill>
                <a:latin typeface="Calibri"/>
                <a:ea typeface="Calibri"/>
              </a:rPr>
              <a:t>(in thousands, except Diluted EPS and Adjusted Diluted EPS)</a:t>
            </a:r>
          </a:p>
          <a:p>
            <a:pPr marL="215900" indent="-215900" algn="l" defTabSz="457200">
              <a:lnSpc>
                <a:spcPct val="97000"/>
              </a:lnSpc>
              <a:spcBef>
                <a:spcPts val="600"/>
              </a:spcBef>
              <a:spcAft>
                <a:spcPct val="0"/>
              </a:spcAft>
            </a:pPr>
            <a:endParaRPr sz="1400" b="1">
              <a:solidFill>
                <a:srgbClr val="000000"/>
              </a:solidFill>
              <a:latin typeface="Calibri"/>
              <a:ea typeface="Calibri"/>
            </a:endParaRPr>
          </a:p>
        </p:txBody>
      </p:sp>
      <p:sp>
        <p:nvSpPr>
          <p:cNvPr id="7" name="New shape"/>
          <p:cNvSpPr/>
          <p:nvPr/>
        </p:nvSpPr>
        <p:spPr>
          <a:xfrm>
            <a:off x="1018159" y="4631182"/>
            <a:ext cx="3678428" cy="28194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000000"/>
                </a:solidFill>
                <a:latin typeface="Calibri"/>
                <a:ea typeface="Calibri"/>
              </a:rPr>
              <a:t>(1)</a:t>
            </a:r>
            <a:r>
              <a:rPr sz="800" i="1">
                <a:solidFill>
                  <a:srgbClr val="000000"/>
                </a:solidFill>
                <a:latin typeface="Calibri"/>
                <a:ea typeface="Calibri"/>
              </a:rPr>
              <a:t> Numbers may not add due to rounding</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7366" y="-1651"/>
            <a:ext cx="9155938" cy="51451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7366" y="-1651"/>
            <a:ext cx="9155938" cy="5145151"/>
          </a:xfrm>
          <a:prstGeom prst="rect">
            <a:avLst/>
          </a:prstGeom>
        </p:spPr>
      </p:pic>
      <p:sp>
        <p:nvSpPr>
          <p:cNvPr id="4" name="New shape"/>
          <p:cNvSpPr/>
          <p:nvPr/>
        </p:nvSpPr>
        <p:spPr>
          <a:xfrm>
            <a:off x="1583690" y="2807081"/>
            <a:ext cx="3443097" cy="8001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25908" rIns="91440" bIns="45720" rtlCol="0" anchor="t"/>
          <a:lstStyle/>
          <a:p>
            <a:pPr algn="l" defTabSz="457200">
              <a:lnSpc>
                <a:spcPct val="100000"/>
              </a:lnSpc>
              <a:spcBef>
                <a:spcPct val="0"/>
              </a:spcBef>
              <a:spcAft>
                <a:spcPct val="0"/>
              </a:spcAft>
            </a:pPr>
            <a:r>
              <a:rPr sz="1800" b="1">
                <a:solidFill>
                  <a:srgbClr val="FFFFFF"/>
                </a:solidFill>
                <a:latin typeface="Calibri"/>
                <a:ea typeface="Calibri"/>
              </a:rPr>
              <a:t>Lisa Fortuna</a:t>
            </a:r>
          </a:p>
          <a:p>
            <a:pPr algn="l" defTabSz="457200">
              <a:lnSpc>
                <a:spcPct val="100000"/>
              </a:lnSpc>
              <a:spcBef>
                <a:spcPct val="0"/>
              </a:spcBef>
              <a:spcAft>
                <a:spcPct val="0"/>
              </a:spcAft>
            </a:pPr>
            <a:r>
              <a:rPr sz="1400">
                <a:solidFill>
                  <a:srgbClr val="FFFFFF"/>
                </a:solidFill>
                <a:latin typeface="Calibri"/>
                <a:ea typeface="Calibri"/>
              </a:rPr>
              <a:t>Financial Profiles </a:t>
            </a:r>
          </a:p>
          <a:p>
            <a:pPr algn="l" defTabSz="457200">
              <a:lnSpc>
                <a:spcPct val="100000"/>
              </a:lnSpc>
              <a:spcBef>
                <a:spcPct val="0"/>
              </a:spcBef>
              <a:spcAft>
                <a:spcPct val="0"/>
              </a:spcAft>
            </a:pPr>
            <a:r>
              <a:rPr sz="1400">
                <a:solidFill>
                  <a:srgbClr val="FFFFFF"/>
                </a:solidFill>
                <a:latin typeface="Calibri"/>
                <a:ea typeface="Calibri"/>
              </a:rPr>
              <a:t>slp@finprofiles.com | +1-310-622-8251</a:t>
            </a:r>
          </a:p>
        </p:txBody>
      </p:sp>
      <p:sp>
        <p:nvSpPr>
          <p:cNvPr id="5" name="New shape"/>
          <p:cNvSpPr/>
          <p:nvPr/>
        </p:nvSpPr>
        <p:spPr>
          <a:xfrm>
            <a:off x="1588770" y="2571750"/>
            <a:ext cx="3443097" cy="338455"/>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25908" rIns="91440" bIns="45720" rtlCol="0" anchor="t"/>
          <a:lstStyle/>
          <a:p>
            <a:pPr algn="l" defTabSz="457200">
              <a:lnSpc>
                <a:spcPct val="100000"/>
              </a:lnSpc>
              <a:spcBef>
                <a:spcPct val="0"/>
              </a:spcBef>
              <a:spcAft>
                <a:spcPct val="0"/>
              </a:spcAft>
            </a:pPr>
            <a:r>
              <a:rPr sz="1600" b="1">
                <a:solidFill>
                  <a:srgbClr val="FFFFFF"/>
                </a:solidFill>
                <a:latin typeface="Calibri"/>
                <a:ea typeface="Calibri"/>
              </a:rPr>
              <a:t>Investor Relations Contact:</a:t>
            </a:r>
          </a:p>
        </p:txBody>
      </p:sp>
      <p:sp>
        <p:nvSpPr>
          <p:cNvPr id="6" name="New shape"/>
          <p:cNvSpPr/>
          <p:nvPr/>
        </p:nvSpPr>
        <p:spPr>
          <a:xfrm>
            <a:off x="449072" y="2664968"/>
            <a:ext cx="871220" cy="98336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7" name="New picture"/>
          <p:cNvPicPr/>
          <p:nvPr/>
        </p:nvPicPr>
        <p:blipFill>
          <a:blip r:embed="rId3"/>
          <a:stretch>
            <a:fillRect/>
          </a:stretch>
        </p:blipFill>
        <p:spPr>
          <a:xfrm>
            <a:off x="449072" y="2664968"/>
            <a:ext cx="871220" cy="983361"/>
          </a:xfrm>
          <a:prstGeom prst="rect">
            <a:avLst/>
          </a:prstGeom>
        </p:spPr>
      </p:pic>
      <p:sp>
        <p:nvSpPr>
          <p:cNvPr id="8" name="New shape"/>
          <p:cNvSpPr/>
          <p:nvPr/>
        </p:nvSpPr>
        <p:spPr>
          <a:xfrm>
            <a:off x="369570" y="1471930"/>
            <a:ext cx="3807460" cy="80010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25908" rIns="91440" bIns="45720" rtlCol="0" anchor="t"/>
          <a:lstStyle/>
          <a:p>
            <a:pPr algn="l" defTabSz="457200">
              <a:lnSpc>
                <a:spcPct val="100000"/>
              </a:lnSpc>
              <a:spcBef>
                <a:spcPct val="0"/>
              </a:spcBef>
              <a:spcAft>
                <a:spcPct val="0"/>
              </a:spcAft>
            </a:pPr>
            <a:r>
              <a:rPr sz="4800" b="1">
                <a:solidFill>
                  <a:srgbClr val="FFFFFF"/>
                </a:solidFill>
                <a:latin typeface="Calibri"/>
                <a:ea typeface="Calibri"/>
              </a:rPr>
              <a:t>Thank You</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96647"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Fourth Quarter 2025 Highlights</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3833495" y="1512570"/>
            <a:ext cx="170307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($0.03)</a:t>
            </a:r>
          </a:p>
        </p:txBody>
      </p:sp>
      <p:sp>
        <p:nvSpPr>
          <p:cNvPr id="6" name="New shape"/>
          <p:cNvSpPr/>
          <p:nvPr/>
        </p:nvSpPr>
        <p:spPr>
          <a:xfrm>
            <a:off x="4096131" y="2003298"/>
            <a:ext cx="1156589" cy="32143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Diluted EPS</a:t>
            </a:r>
          </a:p>
        </p:txBody>
      </p:sp>
      <p:sp>
        <p:nvSpPr>
          <p:cNvPr id="7" name="New shape"/>
          <p:cNvSpPr/>
          <p:nvPr/>
        </p:nvSpPr>
        <p:spPr>
          <a:xfrm>
            <a:off x="458724" y="1512697"/>
            <a:ext cx="1469390" cy="685800"/>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$17.5M</a:t>
            </a:r>
          </a:p>
        </p:txBody>
      </p:sp>
      <p:sp>
        <p:nvSpPr>
          <p:cNvPr id="8" name="New shape"/>
          <p:cNvSpPr/>
          <p:nvPr/>
        </p:nvSpPr>
        <p:spPr>
          <a:xfrm>
            <a:off x="457200" y="2003298"/>
            <a:ext cx="1470914" cy="32143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Revenue</a:t>
            </a:r>
          </a:p>
        </p:txBody>
      </p:sp>
      <p:sp>
        <p:nvSpPr>
          <p:cNvPr id="9" name="New shape"/>
          <p:cNvSpPr/>
          <p:nvPr/>
        </p:nvSpPr>
        <p:spPr>
          <a:xfrm>
            <a:off x="7275068" y="1512570"/>
            <a:ext cx="136652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20%</a:t>
            </a:r>
          </a:p>
        </p:txBody>
      </p:sp>
      <p:sp>
        <p:nvSpPr>
          <p:cNvPr id="10" name="New shape"/>
          <p:cNvSpPr/>
          <p:nvPr/>
        </p:nvSpPr>
        <p:spPr>
          <a:xfrm>
            <a:off x="7225792" y="2003298"/>
            <a:ext cx="150583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Adj. EBITDA Margin</a:t>
            </a:r>
          </a:p>
        </p:txBody>
      </p:sp>
      <p:sp>
        <p:nvSpPr>
          <p:cNvPr id="11" name="New shape"/>
          <p:cNvSpPr/>
          <p:nvPr/>
        </p:nvSpPr>
        <p:spPr>
          <a:xfrm>
            <a:off x="2092198" y="1512697"/>
            <a:ext cx="1789684" cy="545592"/>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-6%</a:t>
            </a:r>
          </a:p>
        </p:txBody>
      </p:sp>
      <p:sp>
        <p:nvSpPr>
          <p:cNvPr id="12" name="New shape"/>
          <p:cNvSpPr/>
          <p:nvPr/>
        </p:nvSpPr>
        <p:spPr>
          <a:xfrm>
            <a:off x="2351151" y="2003298"/>
            <a:ext cx="1273810"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Revenue Decline</a:t>
            </a:r>
          </a:p>
        </p:txBody>
      </p:sp>
      <p:sp>
        <p:nvSpPr>
          <p:cNvPr id="13" name="New shape"/>
          <p:cNvSpPr/>
          <p:nvPr/>
        </p:nvSpPr>
        <p:spPr>
          <a:xfrm>
            <a:off x="320040" y="877824"/>
            <a:ext cx="8432165" cy="466090"/>
          </a:xfrm>
          <a:prstGeom prst="roundRect">
            <a:avLst>
              <a:gd name="adj" fmla="val 16660"/>
            </a:avLst>
          </a:prstGeom>
          <a:solidFill>
            <a:srgbClr val="00386B"/>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ctr"/>
          <a:lstStyle/>
          <a:p>
            <a:pPr algn="l" defTabSz="457200">
              <a:lnSpc>
                <a:spcPct val="97000"/>
              </a:lnSpc>
              <a:spcBef>
                <a:spcPct val="0"/>
              </a:spcBef>
              <a:spcAft>
                <a:spcPct val="0"/>
              </a:spcAft>
            </a:pPr>
            <a:r>
              <a:rPr sz="2000" b="1">
                <a:solidFill>
                  <a:srgbClr val="FFFFFF"/>
                </a:solidFill>
                <a:latin typeface="Calibri"/>
                <a:ea typeface="Calibri"/>
              </a:rPr>
              <a:t>Current period</a:t>
            </a:r>
          </a:p>
        </p:txBody>
      </p:sp>
      <p:sp>
        <p:nvSpPr>
          <p:cNvPr id="14" name="New shape"/>
          <p:cNvSpPr/>
          <p:nvPr/>
        </p:nvSpPr>
        <p:spPr>
          <a:xfrm>
            <a:off x="356616" y="2788920"/>
            <a:ext cx="8432165" cy="1843024"/>
          </a:xfrm>
          <a:prstGeom prst="roundRect">
            <a:avLst>
              <a:gd name="adj" fmla="val 3390"/>
            </a:avLst>
          </a:prstGeom>
          <a:solidFill>
            <a:srgbClr val="00386B"/>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l" defTabSz="457200">
              <a:lnSpc>
                <a:spcPct val="97000"/>
              </a:lnSpc>
              <a:spcBef>
                <a:spcPct val="0"/>
              </a:spcBef>
              <a:spcAft>
                <a:spcPct val="0"/>
              </a:spcAft>
            </a:pPr>
            <a:r>
              <a:rPr sz="2000" b="1">
                <a:solidFill>
                  <a:srgbClr val="FFFFFF"/>
                </a:solidFill>
                <a:latin typeface="Calibri"/>
                <a:ea typeface="Calibri"/>
              </a:rPr>
              <a:t>Prior Year Comparison (FY24)</a:t>
            </a:r>
          </a:p>
          <a:p>
            <a:pPr algn="l" defTabSz="457200">
              <a:lnSpc>
                <a:spcPct val="97000"/>
              </a:lnSpc>
              <a:spcBef>
                <a:spcPct val="0"/>
              </a:spcBef>
              <a:spcAft>
                <a:spcPct val="0"/>
              </a:spcAft>
            </a:pPr>
            <a:endParaRPr sz="1400" b="1">
              <a:solidFill>
                <a:srgbClr val="000000"/>
              </a:solidFill>
              <a:latin typeface="Calibri"/>
              <a:ea typeface="Calibri"/>
            </a:endParaRPr>
          </a:p>
          <a:p>
            <a:pPr algn="l" defTabSz="457200">
              <a:lnSpc>
                <a:spcPct val="97000"/>
              </a:lnSpc>
              <a:spcBef>
                <a:spcPct val="0"/>
              </a:spcBef>
              <a:spcAft>
                <a:spcPct val="0"/>
              </a:spcAft>
            </a:pPr>
            <a:r>
              <a:rPr sz="1800" b="1">
                <a:solidFill>
                  <a:srgbClr val="FFFFFF"/>
                </a:solidFill>
                <a:latin typeface="Calibri"/>
                <a:ea typeface="Calibri"/>
              </a:rPr>
              <a:t>               </a:t>
            </a:r>
          </a:p>
          <a:p>
            <a:pPr algn="l" defTabSz="457200">
              <a:lnSpc>
                <a:spcPct val="97000"/>
              </a:lnSpc>
              <a:spcBef>
                <a:spcPct val="0"/>
              </a:spcBef>
              <a:spcAft>
                <a:spcPct val="0"/>
              </a:spcAft>
            </a:pPr>
            <a:r>
              <a:rPr sz="1800" b="1">
                <a:solidFill>
                  <a:srgbClr val="FFFFFF"/>
                </a:solidFill>
                <a:latin typeface="Calibri"/>
                <a:ea typeface="Calibri"/>
              </a:rPr>
              <a:t>    </a:t>
            </a:r>
          </a:p>
          <a:p>
            <a:pPr algn="l" defTabSz="457200">
              <a:lnSpc>
                <a:spcPct val="97000"/>
              </a:lnSpc>
              <a:spcBef>
                <a:spcPct val="0"/>
              </a:spcBef>
              <a:spcAft>
                <a:spcPct val="0"/>
              </a:spcAft>
            </a:pPr>
            <a:endParaRPr sz="1800" b="1">
              <a:solidFill>
                <a:srgbClr val="000000"/>
              </a:solidFill>
              <a:latin typeface="Calibri"/>
              <a:ea typeface="Calibri"/>
            </a:endParaRPr>
          </a:p>
        </p:txBody>
      </p:sp>
      <p:sp>
        <p:nvSpPr>
          <p:cNvPr id="15" name="New shape"/>
          <p:cNvSpPr/>
          <p:nvPr/>
        </p:nvSpPr>
        <p:spPr>
          <a:xfrm>
            <a:off x="5490972" y="1512570"/>
            <a:ext cx="170307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$0.10</a:t>
            </a:r>
          </a:p>
        </p:txBody>
      </p:sp>
      <p:sp>
        <p:nvSpPr>
          <p:cNvPr id="16" name="New shape"/>
          <p:cNvSpPr/>
          <p:nvPr/>
        </p:nvSpPr>
        <p:spPr>
          <a:xfrm>
            <a:off x="5724906" y="2003298"/>
            <a:ext cx="115658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Adj. </a:t>
            </a:r>
          </a:p>
          <a:p>
            <a:pPr algn="ctr" defTabSz="457200">
              <a:lnSpc>
                <a:spcPct val="97000"/>
              </a:lnSpc>
              <a:spcBef>
                <a:spcPct val="0"/>
              </a:spcBef>
              <a:spcAft>
                <a:spcPct val="0"/>
              </a:spcAft>
            </a:pPr>
            <a:r>
              <a:rPr sz="1500">
                <a:solidFill>
                  <a:srgbClr val="000000"/>
                </a:solidFill>
                <a:latin typeface="Calibri"/>
                <a:ea typeface="Calibri"/>
              </a:rPr>
              <a:t>Diluted EPS</a:t>
            </a:r>
          </a:p>
        </p:txBody>
      </p:sp>
      <p:sp>
        <p:nvSpPr>
          <p:cNvPr id="17" name="New shape"/>
          <p:cNvSpPr/>
          <p:nvPr/>
        </p:nvSpPr>
        <p:spPr>
          <a:xfrm>
            <a:off x="401574"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$18.7M </a:t>
            </a:r>
            <a:r>
              <a:rPr sz="1500">
                <a:solidFill>
                  <a:srgbClr val="FFFFFF"/>
                </a:solidFill>
                <a:latin typeface="Calibri"/>
                <a:ea typeface="Calibri"/>
              </a:rPr>
              <a:t>Revenue</a:t>
            </a:r>
          </a:p>
        </p:txBody>
      </p:sp>
      <p:sp>
        <p:nvSpPr>
          <p:cNvPr id="18" name="New shape"/>
          <p:cNvSpPr/>
          <p:nvPr/>
        </p:nvSpPr>
        <p:spPr>
          <a:xfrm>
            <a:off x="3884549"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$0.04</a:t>
            </a:r>
          </a:p>
          <a:p>
            <a:pPr algn="ctr" defTabSz="457200">
              <a:lnSpc>
                <a:spcPct val="100000"/>
              </a:lnSpc>
              <a:spcBef>
                <a:spcPct val="0"/>
              </a:spcBef>
              <a:spcAft>
                <a:spcPct val="0"/>
              </a:spcAft>
            </a:pPr>
            <a:r>
              <a:rPr sz="1500">
                <a:solidFill>
                  <a:srgbClr val="FFFFFF"/>
                </a:solidFill>
                <a:latin typeface="Calibri"/>
                <a:ea typeface="Calibri"/>
              </a:rPr>
              <a:t>Diluted EPS</a:t>
            </a:r>
          </a:p>
        </p:txBody>
      </p:sp>
      <p:sp>
        <p:nvSpPr>
          <p:cNvPr id="19" name="New shape"/>
          <p:cNvSpPr/>
          <p:nvPr/>
        </p:nvSpPr>
        <p:spPr>
          <a:xfrm>
            <a:off x="7326249" y="3431540"/>
            <a:ext cx="135470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22%</a:t>
            </a:r>
          </a:p>
          <a:p>
            <a:pPr algn="ctr" defTabSz="457200">
              <a:lnSpc>
                <a:spcPct val="100000"/>
              </a:lnSpc>
              <a:spcBef>
                <a:spcPct val="0"/>
              </a:spcBef>
              <a:spcAft>
                <a:spcPct val="0"/>
              </a:spcAft>
            </a:pPr>
            <a:r>
              <a:rPr sz="1500">
                <a:solidFill>
                  <a:srgbClr val="FFFFFF"/>
                </a:solidFill>
                <a:latin typeface="Calibri"/>
                <a:ea typeface="Calibri"/>
              </a:rPr>
              <a:t>Adj. EBITDA Margin</a:t>
            </a:r>
          </a:p>
        </p:txBody>
      </p:sp>
      <p:sp>
        <p:nvSpPr>
          <p:cNvPr id="20" name="New shape"/>
          <p:cNvSpPr/>
          <p:nvPr/>
        </p:nvSpPr>
        <p:spPr>
          <a:xfrm>
            <a:off x="2285873" y="3431540"/>
            <a:ext cx="150583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+19%</a:t>
            </a:r>
          </a:p>
        </p:txBody>
      </p:sp>
      <p:sp>
        <p:nvSpPr>
          <p:cNvPr id="21" name="New shape"/>
          <p:cNvSpPr/>
          <p:nvPr/>
        </p:nvSpPr>
        <p:spPr>
          <a:xfrm>
            <a:off x="5597398" y="3431540"/>
            <a:ext cx="1531493"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$0.18</a:t>
            </a:r>
          </a:p>
        </p:txBody>
      </p:sp>
      <p:sp>
        <p:nvSpPr>
          <p:cNvPr id="22" name="New shape"/>
          <p:cNvSpPr/>
          <p:nvPr/>
        </p:nvSpPr>
        <p:spPr>
          <a:xfrm>
            <a:off x="2429256" y="3889248"/>
            <a:ext cx="115658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FFFFFF"/>
                </a:solidFill>
                <a:latin typeface="Calibri"/>
                <a:ea typeface="Calibri"/>
              </a:rPr>
              <a:t>Revenue</a:t>
            </a:r>
          </a:p>
          <a:p>
            <a:pPr algn="ctr" defTabSz="457200">
              <a:lnSpc>
                <a:spcPct val="97000"/>
              </a:lnSpc>
              <a:spcBef>
                <a:spcPct val="0"/>
              </a:spcBef>
              <a:spcAft>
                <a:spcPct val="0"/>
              </a:spcAft>
            </a:pPr>
            <a:r>
              <a:rPr sz="1500">
                <a:solidFill>
                  <a:srgbClr val="FFFFFF"/>
                </a:solidFill>
                <a:latin typeface="Calibri"/>
                <a:ea typeface="Calibri"/>
              </a:rPr>
              <a:t>Growth</a:t>
            </a:r>
          </a:p>
        </p:txBody>
      </p:sp>
      <p:sp>
        <p:nvSpPr>
          <p:cNvPr id="23" name="New shape"/>
          <p:cNvSpPr/>
          <p:nvPr/>
        </p:nvSpPr>
        <p:spPr>
          <a:xfrm>
            <a:off x="5772531" y="3889248"/>
            <a:ext cx="115658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FFFFFF"/>
                </a:solidFill>
                <a:latin typeface="Calibri"/>
                <a:ea typeface="Calibri"/>
              </a:rPr>
              <a:t>Adj.</a:t>
            </a:r>
          </a:p>
          <a:p>
            <a:pPr algn="ctr" defTabSz="457200">
              <a:lnSpc>
                <a:spcPct val="97000"/>
              </a:lnSpc>
              <a:spcBef>
                <a:spcPct val="0"/>
              </a:spcBef>
              <a:spcAft>
                <a:spcPct val="0"/>
              </a:spcAft>
            </a:pPr>
            <a:r>
              <a:rPr sz="1500">
                <a:solidFill>
                  <a:srgbClr val="FFFFFF"/>
                </a:solidFill>
                <a:latin typeface="Calibri"/>
                <a:ea typeface="Calibri"/>
              </a:rPr>
              <a:t>Diluted EPS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Full year 2025 Highlights</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3833495" y="1512570"/>
            <a:ext cx="170307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($3.22)</a:t>
            </a:r>
          </a:p>
        </p:txBody>
      </p:sp>
      <p:sp>
        <p:nvSpPr>
          <p:cNvPr id="6" name="New shape"/>
          <p:cNvSpPr/>
          <p:nvPr/>
        </p:nvSpPr>
        <p:spPr>
          <a:xfrm>
            <a:off x="4060952" y="2003298"/>
            <a:ext cx="1273810" cy="32143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Diluted EPS </a:t>
            </a:r>
            <a:r>
              <a:rPr sz="1500" baseline="30000">
                <a:solidFill>
                  <a:srgbClr val="000000"/>
                </a:solidFill>
                <a:latin typeface="Calibri"/>
                <a:ea typeface="Calibri"/>
              </a:rPr>
              <a:t>(1)</a:t>
            </a:r>
          </a:p>
        </p:txBody>
      </p:sp>
      <p:sp>
        <p:nvSpPr>
          <p:cNvPr id="7" name="New shape"/>
          <p:cNvSpPr/>
          <p:nvPr/>
        </p:nvSpPr>
        <p:spPr>
          <a:xfrm>
            <a:off x="458724" y="1512697"/>
            <a:ext cx="1469390" cy="685800"/>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$79.2M</a:t>
            </a:r>
          </a:p>
        </p:txBody>
      </p:sp>
      <p:sp>
        <p:nvSpPr>
          <p:cNvPr id="8" name="New shape"/>
          <p:cNvSpPr/>
          <p:nvPr/>
        </p:nvSpPr>
        <p:spPr>
          <a:xfrm>
            <a:off x="457200" y="2003298"/>
            <a:ext cx="1470914" cy="32143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Revenue</a:t>
            </a:r>
          </a:p>
        </p:txBody>
      </p:sp>
      <p:sp>
        <p:nvSpPr>
          <p:cNvPr id="9" name="New shape"/>
          <p:cNvSpPr/>
          <p:nvPr/>
        </p:nvSpPr>
        <p:spPr>
          <a:xfrm>
            <a:off x="7275068" y="1512570"/>
            <a:ext cx="136652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28%</a:t>
            </a:r>
          </a:p>
        </p:txBody>
      </p:sp>
      <p:sp>
        <p:nvSpPr>
          <p:cNvPr id="10" name="New shape"/>
          <p:cNvSpPr/>
          <p:nvPr/>
        </p:nvSpPr>
        <p:spPr>
          <a:xfrm>
            <a:off x="7225792" y="2003298"/>
            <a:ext cx="150583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Adj. EBITDA Margin</a:t>
            </a:r>
          </a:p>
        </p:txBody>
      </p:sp>
      <p:sp>
        <p:nvSpPr>
          <p:cNvPr id="11" name="New shape"/>
          <p:cNvSpPr/>
          <p:nvPr/>
        </p:nvSpPr>
        <p:spPr>
          <a:xfrm>
            <a:off x="2092198" y="1512697"/>
            <a:ext cx="1789684" cy="545592"/>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+13%</a:t>
            </a:r>
          </a:p>
        </p:txBody>
      </p:sp>
      <p:sp>
        <p:nvSpPr>
          <p:cNvPr id="12" name="New shape"/>
          <p:cNvSpPr/>
          <p:nvPr/>
        </p:nvSpPr>
        <p:spPr>
          <a:xfrm>
            <a:off x="2351151" y="2003298"/>
            <a:ext cx="1273810"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Revenue Growth</a:t>
            </a:r>
          </a:p>
        </p:txBody>
      </p:sp>
      <p:sp>
        <p:nvSpPr>
          <p:cNvPr id="13" name="New shape"/>
          <p:cNvSpPr/>
          <p:nvPr/>
        </p:nvSpPr>
        <p:spPr>
          <a:xfrm>
            <a:off x="321183" y="876046"/>
            <a:ext cx="8430768" cy="466090"/>
          </a:xfrm>
          <a:prstGeom prst="roundRect">
            <a:avLst>
              <a:gd name="adj" fmla="val 16660"/>
            </a:avLst>
          </a:prstGeom>
          <a:solidFill>
            <a:srgbClr val="00386B"/>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ctr"/>
          <a:lstStyle/>
          <a:p>
            <a:pPr algn="l" defTabSz="457200">
              <a:lnSpc>
                <a:spcPct val="97000"/>
              </a:lnSpc>
              <a:spcBef>
                <a:spcPct val="0"/>
              </a:spcBef>
              <a:spcAft>
                <a:spcPct val="0"/>
              </a:spcAft>
            </a:pPr>
            <a:r>
              <a:rPr sz="2000" b="1">
                <a:solidFill>
                  <a:srgbClr val="FFFFFF"/>
                </a:solidFill>
                <a:latin typeface="Calibri"/>
                <a:ea typeface="Calibri"/>
              </a:rPr>
              <a:t>Current period</a:t>
            </a:r>
          </a:p>
        </p:txBody>
      </p:sp>
      <p:sp>
        <p:nvSpPr>
          <p:cNvPr id="14" name="New shape"/>
          <p:cNvSpPr/>
          <p:nvPr/>
        </p:nvSpPr>
        <p:spPr>
          <a:xfrm>
            <a:off x="359283" y="2786126"/>
            <a:ext cx="8432165" cy="1843024"/>
          </a:xfrm>
          <a:prstGeom prst="roundRect">
            <a:avLst>
              <a:gd name="adj" fmla="val 3390"/>
            </a:avLst>
          </a:prstGeom>
          <a:solidFill>
            <a:srgbClr val="00386B"/>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l" defTabSz="457200">
              <a:lnSpc>
                <a:spcPct val="97000"/>
              </a:lnSpc>
              <a:spcBef>
                <a:spcPct val="0"/>
              </a:spcBef>
              <a:spcAft>
                <a:spcPct val="0"/>
              </a:spcAft>
            </a:pPr>
            <a:r>
              <a:rPr sz="2000" b="1">
                <a:solidFill>
                  <a:srgbClr val="FFFFFF"/>
                </a:solidFill>
                <a:latin typeface="Calibri"/>
                <a:ea typeface="Calibri"/>
              </a:rPr>
              <a:t>Prior Year Comparison (FY24)</a:t>
            </a:r>
          </a:p>
          <a:p>
            <a:pPr algn="l" defTabSz="457200">
              <a:lnSpc>
                <a:spcPct val="97000"/>
              </a:lnSpc>
              <a:spcBef>
                <a:spcPct val="0"/>
              </a:spcBef>
              <a:spcAft>
                <a:spcPct val="0"/>
              </a:spcAft>
            </a:pPr>
            <a:endParaRPr sz="1400" b="1">
              <a:solidFill>
                <a:srgbClr val="000000"/>
              </a:solidFill>
              <a:latin typeface="Calibri"/>
              <a:ea typeface="Calibri"/>
            </a:endParaRPr>
          </a:p>
          <a:p>
            <a:pPr algn="l" defTabSz="457200">
              <a:lnSpc>
                <a:spcPct val="97000"/>
              </a:lnSpc>
              <a:spcBef>
                <a:spcPct val="0"/>
              </a:spcBef>
              <a:spcAft>
                <a:spcPct val="0"/>
              </a:spcAft>
            </a:pPr>
            <a:r>
              <a:rPr sz="1800" b="1">
                <a:solidFill>
                  <a:srgbClr val="FFFFFF"/>
                </a:solidFill>
                <a:latin typeface="Calibri"/>
                <a:ea typeface="Calibri"/>
              </a:rPr>
              <a:t>               </a:t>
            </a:r>
          </a:p>
          <a:p>
            <a:pPr algn="l" defTabSz="457200">
              <a:lnSpc>
                <a:spcPct val="97000"/>
              </a:lnSpc>
              <a:spcBef>
                <a:spcPct val="0"/>
              </a:spcBef>
              <a:spcAft>
                <a:spcPct val="0"/>
              </a:spcAft>
            </a:pPr>
            <a:r>
              <a:rPr sz="1800" b="1">
                <a:solidFill>
                  <a:srgbClr val="FFFFFF"/>
                </a:solidFill>
                <a:latin typeface="Calibri"/>
                <a:ea typeface="Calibri"/>
              </a:rPr>
              <a:t>    </a:t>
            </a:r>
          </a:p>
          <a:p>
            <a:pPr algn="l" defTabSz="457200">
              <a:lnSpc>
                <a:spcPct val="97000"/>
              </a:lnSpc>
              <a:spcBef>
                <a:spcPct val="0"/>
              </a:spcBef>
              <a:spcAft>
                <a:spcPct val="0"/>
              </a:spcAft>
            </a:pPr>
            <a:endParaRPr sz="1800" b="1">
              <a:solidFill>
                <a:srgbClr val="000000"/>
              </a:solidFill>
              <a:latin typeface="Calibri"/>
              <a:ea typeface="Calibri"/>
            </a:endParaRPr>
          </a:p>
        </p:txBody>
      </p:sp>
      <p:sp>
        <p:nvSpPr>
          <p:cNvPr id="15" name="New shape"/>
          <p:cNvSpPr/>
          <p:nvPr/>
        </p:nvSpPr>
        <p:spPr>
          <a:xfrm>
            <a:off x="5490972" y="1512570"/>
            <a:ext cx="1703070" cy="60350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3200" b="1">
                <a:solidFill>
                  <a:srgbClr val="008BCC"/>
                </a:solidFill>
                <a:latin typeface="Calibri"/>
                <a:ea typeface="Calibri"/>
              </a:rPr>
              <a:t>$1.03</a:t>
            </a:r>
          </a:p>
        </p:txBody>
      </p:sp>
      <p:sp>
        <p:nvSpPr>
          <p:cNvPr id="16" name="New shape"/>
          <p:cNvSpPr/>
          <p:nvPr/>
        </p:nvSpPr>
        <p:spPr>
          <a:xfrm>
            <a:off x="5724906" y="2003298"/>
            <a:ext cx="115658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000000"/>
                </a:solidFill>
                <a:latin typeface="Calibri"/>
                <a:ea typeface="Calibri"/>
              </a:rPr>
              <a:t>Adj. </a:t>
            </a:r>
          </a:p>
          <a:p>
            <a:pPr algn="ctr" defTabSz="457200">
              <a:lnSpc>
                <a:spcPct val="97000"/>
              </a:lnSpc>
              <a:spcBef>
                <a:spcPct val="0"/>
              </a:spcBef>
              <a:spcAft>
                <a:spcPct val="0"/>
              </a:spcAft>
            </a:pPr>
            <a:r>
              <a:rPr sz="1500">
                <a:solidFill>
                  <a:srgbClr val="000000"/>
                </a:solidFill>
                <a:latin typeface="Calibri"/>
                <a:ea typeface="Calibri"/>
              </a:rPr>
              <a:t>Diluted EPS</a:t>
            </a:r>
          </a:p>
        </p:txBody>
      </p:sp>
      <p:sp>
        <p:nvSpPr>
          <p:cNvPr id="17" name="New shape"/>
          <p:cNvSpPr/>
          <p:nvPr/>
        </p:nvSpPr>
        <p:spPr>
          <a:xfrm>
            <a:off x="430149"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$70.0M </a:t>
            </a:r>
            <a:r>
              <a:rPr sz="1500">
                <a:solidFill>
                  <a:srgbClr val="FFFFFF"/>
                </a:solidFill>
                <a:latin typeface="Calibri"/>
                <a:ea typeface="Calibri"/>
              </a:rPr>
              <a:t>Revenue</a:t>
            </a:r>
          </a:p>
        </p:txBody>
      </p:sp>
      <p:sp>
        <p:nvSpPr>
          <p:cNvPr id="18" name="New shape"/>
          <p:cNvSpPr/>
          <p:nvPr/>
        </p:nvSpPr>
        <p:spPr>
          <a:xfrm>
            <a:off x="3875024"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$0.49</a:t>
            </a:r>
          </a:p>
          <a:p>
            <a:pPr algn="ctr" defTabSz="457200">
              <a:lnSpc>
                <a:spcPct val="100000"/>
              </a:lnSpc>
              <a:spcBef>
                <a:spcPct val="0"/>
              </a:spcBef>
              <a:spcAft>
                <a:spcPct val="0"/>
              </a:spcAft>
            </a:pPr>
            <a:r>
              <a:rPr sz="1500">
                <a:solidFill>
                  <a:srgbClr val="FFFFFF"/>
                </a:solidFill>
                <a:latin typeface="Calibri"/>
                <a:ea typeface="Calibri"/>
              </a:rPr>
              <a:t>Diluted EPS</a:t>
            </a:r>
          </a:p>
        </p:txBody>
      </p:sp>
      <p:sp>
        <p:nvSpPr>
          <p:cNvPr id="19" name="New shape"/>
          <p:cNvSpPr/>
          <p:nvPr/>
        </p:nvSpPr>
        <p:spPr>
          <a:xfrm>
            <a:off x="7288149" y="3431540"/>
            <a:ext cx="135470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29%</a:t>
            </a:r>
          </a:p>
          <a:p>
            <a:pPr algn="ctr" defTabSz="457200">
              <a:lnSpc>
                <a:spcPct val="100000"/>
              </a:lnSpc>
              <a:spcBef>
                <a:spcPct val="0"/>
              </a:spcBef>
              <a:spcAft>
                <a:spcPct val="0"/>
              </a:spcAft>
            </a:pPr>
            <a:r>
              <a:rPr sz="1500">
                <a:solidFill>
                  <a:srgbClr val="FFFFFF"/>
                </a:solidFill>
                <a:latin typeface="Calibri"/>
                <a:ea typeface="Calibri"/>
              </a:rPr>
              <a:t>Adj. EBITDA Margin</a:t>
            </a:r>
          </a:p>
        </p:txBody>
      </p:sp>
      <p:sp>
        <p:nvSpPr>
          <p:cNvPr id="20" name="New shape"/>
          <p:cNvSpPr/>
          <p:nvPr/>
        </p:nvSpPr>
        <p:spPr>
          <a:xfrm>
            <a:off x="2238248" y="3431540"/>
            <a:ext cx="150583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+18%</a:t>
            </a:r>
          </a:p>
          <a:p>
            <a:pPr algn="ctr" defTabSz="457200">
              <a:lnSpc>
                <a:spcPct val="100000"/>
              </a:lnSpc>
              <a:spcBef>
                <a:spcPct val="0"/>
              </a:spcBef>
              <a:spcAft>
                <a:spcPct val="0"/>
              </a:spcAft>
            </a:pPr>
            <a:r>
              <a:rPr sz="1500">
                <a:solidFill>
                  <a:srgbClr val="FFFFFF"/>
                </a:solidFill>
                <a:latin typeface="Calibri"/>
                <a:ea typeface="Calibri"/>
              </a:rPr>
              <a:t>Revenue </a:t>
            </a:r>
          </a:p>
          <a:p>
            <a:pPr algn="ctr" defTabSz="457200">
              <a:lnSpc>
                <a:spcPct val="100000"/>
              </a:lnSpc>
              <a:spcBef>
                <a:spcPct val="0"/>
              </a:spcBef>
              <a:spcAft>
                <a:spcPct val="0"/>
              </a:spcAft>
            </a:pPr>
            <a:r>
              <a:rPr sz="1500">
                <a:solidFill>
                  <a:srgbClr val="FFFFFF"/>
                </a:solidFill>
                <a:latin typeface="Calibri"/>
                <a:ea typeface="Calibri"/>
              </a:rPr>
              <a:t>Growth</a:t>
            </a:r>
          </a:p>
        </p:txBody>
      </p:sp>
      <p:sp>
        <p:nvSpPr>
          <p:cNvPr id="21" name="New shape"/>
          <p:cNvSpPr/>
          <p:nvPr/>
        </p:nvSpPr>
        <p:spPr>
          <a:xfrm>
            <a:off x="5578348" y="3431540"/>
            <a:ext cx="1531493" cy="450342"/>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$0.95</a:t>
            </a:r>
          </a:p>
        </p:txBody>
      </p:sp>
      <p:sp>
        <p:nvSpPr>
          <p:cNvPr id="22" name="New shape"/>
          <p:cNvSpPr/>
          <p:nvPr/>
        </p:nvSpPr>
        <p:spPr>
          <a:xfrm>
            <a:off x="357759" y="4643374"/>
            <a:ext cx="5059045" cy="350393"/>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800" i="1" baseline="30000">
                <a:solidFill>
                  <a:srgbClr val="123469"/>
                </a:solidFill>
                <a:latin typeface="Calibri"/>
                <a:ea typeface="Calibri"/>
              </a:rPr>
              <a:t>(1)</a:t>
            </a:r>
            <a:r>
              <a:rPr sz="800" i="1">
                <a:solidFill>
                  <a:srgbClr val="123469"/>
                </a:solidFill>
                <a:latin typeface="Calibri"/>
                <a:ea typeface="Calibri"/>
              </a:rPr>
              <a:t> Diluted EPS includes a non-cash impairment charge of $77.2 million</a:t>
            </a:r>
          </a:p>
        </p:txBody>
      </p:sp>
      <p:sp>
        <p:nvSpPr>
          <p:cNvPr id="23" name="New shape"/>
          <p:cNvSpPr/>
          <p:nvPr/>
        </p:nvSpPr>
        <p:spPr>
          <a:xfrm>
            <a:off x="5772531" y="3889248"/>
            <a:ext cx="1156589" cy="499999"/>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381" rIns="68580" bIns="68580" rtlCol="0" anchor="t"/>
          <a:lstStyle/>
          <a:p>
            <a:pPr algn="ctr" defTabSz="457200">
              <a:lnSpc>
                <a:spcPct val="97000"/>
              </a:lnSpc>
              <a:spcBef>
                <a:spcPct val="0"/>
              </a:spcBef>
              <a:spcAft>
                <a:spcPct val="0"/>
              </a:spcAft>
            </a:pPr>
            <a:r>
              <a:rPr sz="1500">
                <a:solidFill>
                  <a:srgbClr val="FFFFFF"/>
                </a:solidFill>
                <a:latin typeface="Calibri"/>
                <a:ea typeface="Calibri"/>
              </a:rPr>
              <a:t>Adj. </a:t>
            </a:r>
          </a:p>
          <a:p>
            <a:pPr algn="ctr" defTabSz="457200">
              <a:lnSpc>
                <a:spcPct val="97000"/>
              </a:lnSpc>
              <a:spcBef>
                <a:spcPct val="0"/>
              </a:spcBef>
              <a:spcAft>
                <a:spcPct val="0"/>
              </a:spcAft>
            </a:pPr>
            <a:r>
              <a:rPr sz="1500">
                <a:solidFill>
                  <a:srgbClr val="FFFFFF"/>
                </a:solidFill>
                <a:latin typeface="Calibri"/>
                <a:ea typeface="Calibri"/>
              </a:rPr>
              <a:t>Diluted EPS</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C7AB3"/>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Software Highlights</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49199"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$18.7M </a:t>
            </a:r>
            <a:r>
              <a:rPr sz="1500">
                <a:solidFill>
                  <a:srgbClr val="FFFFFF"/>
                </a:solidFill>
                <a:latin typeface="Calibri"/>
                <a:ea typeface="Calibri"/>
              </a:rPr>
              <a:t>Revenue</a:t>
            </a:r>
          </a:p>
        </p:txBody>
      </p:sp>
      <p:sp>
        <p:nvSpPr>
          <p:cNvPr id="6" name="New shape"/>
          <p:cNvSpPr/>
          <p:nvPr/>
        </p:nvSpPr>
        <p:spPr>
          <a:xfrm>
            <a:off x="3875024"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$0.04</a:t>
            </a:r>
          </a:p>
          <a:p>
            <a:pPr algn="ctr" defTabSz="457200">
              <a:lnSpc>
                <a:spcPct val="100000"/>
              </a:lnSpc>
              <a:spcBef>
                <a:spcPct val="0"/>
              </a:spcBef>
              <a:spcAft>
                <a:spcPct val="0"/>
              </a:spcAft>
            </a:pPr>
            <a:r>
              <a:rPr sz="1500">
                <a:solidFill>
                  <a:srgbClr val="FFFFFF"/>
                </a:solidFill>
                <a:latin typeface="Calibri"/>
                <a:ea typeface="Calibri"/>
              </a:rPr>
              <a:t>Diluted EPS</a:t>
            </a:r>
          </a:p>
        </p:txBody>
      </p:sp>
      <p:sp>
        <p:nvSpPr>
          <p:cNvPr id="7" name="New shape"/>
          <p:cNvSpPr/>
          <p:nvPr/>
        </p:nvSpPr>
        <p:spPr>
          <a:xfrm>
            <a:off x="7288149" y="3431540"/>
            <a:ext cx="135470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22%</a:t>
            </a:r>
          </a:p>
          <a:p>
            <a:pPr algn="ctr" defTabSz="457200">
              <a:lnSpc>
                <a:spcPct val="100000"/>
              </a:lnSpc>
              <a:spcBef>
                <a:spcPct val="0"/>
              </a:spcBef>
              <a:spcAft>
                <a:spcPct val="0"/>
              </a:spcAft>
            </a:pPr>
            <a:r>
              <a:rPr sz="1500">
                <a:solidFill>
                  <a:srgbClr val="FFFFFF"/>
                </a:solidFill>
                <a:latin typeface="Calibri"/>
                <a:ea typeface="Calibri"/>
              </a:rPr>
              <a:t>Adj. EBITDA Margin</a:t>
            </a:r>
          </a:p>
        </p:txBody>
      </p:sp>
      <p:sp>
        <p:nvSpPr>
          <p:cNvPr id="8" name="New shape"/>
          <p:cNvSpPr/>
          <p:nvPr/>
        </p:nvSpPr>
        <p:spPr>
          <a:xfrm>
            <a:off x="2238248" y="3431540"/>
            <a:ext cx="150583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+19%</a:t>
            </a:r>
          </a:p>
          <a:p>
            <a:pPr algn="ctr" defTabSz="457200">
              <a:lnSpc>
                <a:spcPct val="100000"/>
              </a:lnSpc>
              <a:spcBef>
                <a:spcPct val="0"/>
              </a:spcBef>
              <a:spcAft>
                <a:spcPct val="0"/>
              </a:spcAft>
            </a:pPr>
            <a:r>
              <a:rPr sz="1500">
                <a:solidFill>
                  <a:srgbClr val="FFFFFF"/>
                </a:solidFill>
                <a:latin typeface="Calibri"/>
                <a:ea typeface="Calibri"/>
              </a:rPr>
              <a:t>Revenue </a:t>
            </a:r>
          </a:p>
          <a:p>
            <a:pPr algn="ctr" defTabSz="457200">
              <a:lnSpc>
                <a:spcPct val="100000"/>
              </a:lnSpc>
              <a:spcBef>
                <a:spcPct val="0"/>
              </a:spcBef>
              <a:spcAft>
                <a:spcPct val="0"/>
              </a:spcAft>
            </a:pPr>
            <a:r>
              <a:rPr sz="1500">
                <a:solidFill>
                  <a:srgbClr val="FFFFFF"/>
                </a:solidFill>
                <a:latin typeface="Calibri"/>
                <a:ea typeface="Calibri"/>
              </a:rPr>
              <a:t>Growth</a:t>
            </a:r>
          </a:p>
        </p:txBody>
      </p:sp>
      <p:sp>
        <p:nvSpPr>
          <p:cNvPr id="9" name="New shape"/>
          <p:cNvSpPr/>
          <p:nvPr/>
        </p:nvSpPr>
        <p:spPr>
          <a:xfrm>
            <a:off x="5578348" y="3431540"/>
            <a:ext cx="1531493"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$0.18</a:t>
            </a:r>
          </a:p>
          <a:p>
            <a:pPr algn="ctr" defTabSz="457200">
              <a:lnSpc>
                <a:spcPct val="100000"/>
              </a:lnSpc>
              <a:spcBef>
                <a:spcPct val="0"/>
              </a:spcBef>
              <a:spcAft>
                <a:spcPct val="0"/>
              </a:spcAft>
            </a:pPr>
            <a:r>
              <a:rPr sz="1500">
                <a:solidFill>
                  <a:srgbClr val="FFFFFF"/>
                </a:solidFill>
                <a:latin typeface="Calibri"/>
                <a:ea typeface="Calibri"/>
              </a:rPr>
              <a:t>Adj. Diluted EPS</a:t>
            </a:r>
          </a:p>
        </p:txBody>
      </p:sp>
      <p:sp>
        <p:nvSpPr>
          <p:cNvPr id="10" name="New shape"/>
          <p:cNvSpPr/>
          <p:nvPr/>
        </p:nvSpPr>
        <p:spPr>
          <a:xfrm>
            <a:off x="-35179" y="2831846"/>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4C7AB3"/>
                </a:solidFill>
                <a:latin typeface="Calibri"/>
                <a:ea typeface="Calibri"/>
              </a:rPr>
              <a:t>-10%</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1" name="New shape"/>
          <p:cNvSpPr/>
          <p:nvPr/>
        </p:nvSpPr>
        <p:spPr>
          <a:xfrm>
            <a:off x="-35179" y="325488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Decline</a:t>
            </a:r>
          </a:p>
        </p:txBody>
      </p:sp>
      <p:sp>
        <p:nvSpPr>
          <p:cNvPr id="12" name="New shape"/>
          <p:cNvSpPr/>
          <p:nvPr/>
        </p:nvSpPr>
        <p:spPr>
          <a:xfrm>
            <a:off x="1803019" y="2831846"/>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14D805"/>
                </a:solidFill>
                <a:latin typeface="Calibri"/>
                <a:ea typeface="Calibri"/>
              </a:rPr>
              <a:t>-3%</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3" name="New shape"/>
          <p:cNvSpPr/>
          <p:nvPr/>
        </p:nvSpPr>
        <p:spPr>
          <a:xfrm>
            <a:off x="1803019" y="325488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Decline</a:t>
            </a:r>
          </a:p>
        </p:txBody>
      </p:sp>
      <p:sp>
        <p:nvSpPr>
          <p:cNvPr id="14" name="New shape"/>
          <p:cNvSpPr/>
          <p:nvPr/>
        </p:nvSpPr>
        <p:spPr>
          <a:xfrm>
            <a:off x="3649980" y="2831846"/>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00A4C6"/>
                </a:solidFill>
                <a:latin typeface="Calibri"/>
                <a:ea typeface="Calibri"/>
              </a:rPr>
              <a:t>+3%</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5" name="New shape"/>
          <p:cNvSpPr/>
          <p:nvPr/>
        </p:nvSpPr>
        <p:spPr>
          <a:xfrm>
            <a:off x="3649980" y="325488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Growth</a:t>
            </a:r>
          </a:p>
        </p:txBody>
      </p:sp>
      <p:sp>
        <p:nvSpPr>
          <p:cNvPr id="16" name="New shape"/>
          <p:cNvSpPr/>
          <p:nvPr/>
        </p:nvSpPr>
        <p:spPr>
          <a:xfrm>
            <a:off x="5497068" y="2831846"/>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712E91"/>
                </a:solidFill>
                <a:latin typeface="Calibri"/>
                <a:ea typeface="Calibri"/>
              </a:rPr>
              <a:t>+22%</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7" name="New shape"/>
          <p:cNvSpPr/>
          <p:nvPr/>
        </p:nvSpPr>
        <p:spPr>
          <a:xfrm>
            <a:off x="5497068" y="325488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Growth</a:t>
            </a:r>
          </a:p>
        </p:txBody>
      </p:sp>
      <p:sp>
        <p:nvSpPr>
          <p:cNvPr id="18" name="New shape"/>
          <p:cNvSpPr/>
          <p:nvPr/>
        </p:nvSpPr>
        <p:spPr>
          <a:xfrm>
            <a:off x="7198361" y="2831846"/>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EE5C29"/>
                </a:solidFill>
                <a:latin typeface="Calibri"/>
                <a:ea typeface="Calibri"/>
              </a:rPr>
              <a:t>-63%</a:t>
            </a:r>
          </a:p>
        </p:txBody>
      </p:sp>
      <p:sp>
        <p:nvSpPr>
          <p:cNvPr id="19" name="New shape"/>
          <p:cNvSpPr/>
          <p:nvPr/>
        </p:nvSpPr>
        <p:spPr>
          <a:xfrm>
            <a:off x="7336028" y="325488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Decline</a:t>
            </a:r>
          </a:p>
        </p:txBody>
      </p:sp>
      <p:sp>
        <p:nvSpPr>
          <p:cNvPr id="20" name="New shape"/>
          <p:cNvSpPr/>
          <p:nvPr/>
        </p:nvSpPr>
        <p:spPr>
          <a:xfrm>
            <a:off x="-92710" y="3867150"/>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4C7AB3"/>
                </a:solidFill>
                <a:latin typeface="Calibri"/>
                <a:ea typeface="Calibri"/>
              </a:rPr>
              <a:t>+5%</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1" name="New shape"/>
          <p:cNvSpPr/>
          <p:nvPr/>
        </p:nvSpPr>
        <p:spPr>
          <a:xfrm>
            <a:off x="-92710" y="428993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sp>
        <p:nvSpPr>
          <p:cNvPr id="22" name="New shape"/>
          <p:cNvSpPr/>
          <p:nvPr/>
        </p:nvSpPr>
        <p:spPr>
          <a:xfrm>
            <a:off x="1745361" y="3867150"/>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14D805"/>
                </a:solidFill>
                <a:latin typeface="Calibri"/>
                <a:ea typeface="Calibri"/>
              </a:rPr>
              <a:t>+1%</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3" name="New shape"/>
          <p:cNvSpPr/>
          <p:nvPr/>
        </p:nvSpPr>
        <p:spPr>
          <a:xfrm>
            <a:off x="1745361" y="428993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sp>
        <p:nvSpPr>
          <p:cNvPr id="24" name="New shape"/>
          <p:cNvSpPr/>
          <p:nvPr/>
        </p:nvSpPr>
        <p:spPr>
          <a:xfrm>
            <a:off x="3592322" y="3867150"/>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00A4C6"/>
                </a:solidFill>
                <a:latin typeface="Calibri"/>
                <a:ea typeface="Calibri"/>
              </a:rPr>
              <a:t>+14%</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5" name="New shape"/>
          <p:cNvSpPr/>
          <p:nvPr/>
        </p:nvSpPr>
        <p:spPr>
          <a:xfrm>
            <a:off x="3592322" y="428993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sp>
        <p:nvSpPr>
          <p:cNvPr id="26" name="New shape"/>
          <p:cNvSpPr/>
          <p:nvPr/>
        </p:nvSpPr>
        <p:spPr>
          <a:xfrm>
            <a:off x="5440680" y="3867150"/>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712E91"/>
                </a:solidFill>
                <a:latin typeface="Calibri"/>
                <a:ea typeface="Calibri"/>
              </a:rPr>
              <a:t>+26%</a:t>
            </a:r>
          </a:p>
        </p:txBody>
      </p:sp>
      <p:sp>
        <p:nvSpPr>
          <p:cNvPr id="27" name="New shape"/>
          <p:cNvSpPr/>
          <p:nvPr/>
        </p:nvSpPr>
        <p:spPr>
          <a:xfrm>
            <a:off x="5440680" y="428993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sp>
        <p:nvSpPr>
          <p:cNvPr id="28" name="New shape"/>
          <p:cNvSpPr/>
          <p:nvPr/>
        </p:nvSpPr>
        <p:spPr>
          <a:xfrm>
            <a:off x="7278370" y="3867150"/>
            <a:ext cx="1846961" cy="42278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EE5C29"/>
                </a:solidFill>
                <a:latin typeface="Calibri"/>
                <a:ea typeface="Calibri"/>
              </a:rPr>
              <a:t>+206%</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9" name="New shape"/>
          <p:cNvSpPr/>
          <p:nvPr/>
        </p:nvSpPr>
        <p:spPr>
          <a:xfrm>
            <a:off x="7278370" y="4289933"/>
            <a:ext cx="1846961" cy="316611"/>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cxnSp>
        <p:nvCxnSpPr>
          <p:cNvPr id="30" name="New connector"/>
          <p:cNvCxnSpPr/>
          <p:nvPr/>
        </p:nvCxnSpPr>
        <p:spPr>
          <a:xfrm>
            <a:off x="144272" y="3619627"/>
            <a:ext cx="8853170" cy="17399"/>
          </a:xfrm>
          <a:prstGeom prst="line">
            <a:avLst/>
          </a:prstGeom>
          <a:noFill/>
          <a:ln w="34925">
            <a:solidFill>
              <a:srgbClr val="000000"/>
            </a:solidFill>
            <a:prstDash val="solid"/>
            <a:miter/>
          </a:ln>
        </p:spPr>
        <p:style>
          <a:lnRef idx="1">
            <a:schemeClr val="accent1"/>
          </a:lnRef>
          <a:fillRef idx="0">
            <a:schemeClr val="accent1"/>
          </a:fillRef>
          <a:effectRef idx="0">
            <a:schemeClr val="accent1"/>
          </a:effectRef>
          <a:fontRef idx="minor">
            <a:schemeClr val="tx1"/>
          </a:fontRef>
        </p:style>
      </p:cxnSp>
      <p:sp>
        <p:nvSpPr>
          <p:cNvPr id="31" name="New shape"/>
          <p:cNvSpPr/>
          <p:nvPr/>
        </p:nvSpPr>
        <p:spPr>
          <a:xfrm>
            <a:off x="0" y="585470"/>
            <a:ext cx="9144000" cy="733806"/>
          </a:xfrm>
          <a:prstGeom prst="rect">
            <a:avLst/>
          </a:prstGeom>
          <a:solidFill>
            <a:srgbClr val="FFFFFF"/>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32" name="New shape"/>
          <p:cNvSpPr/>
          <p:nvPr/>
        </p:nvSpPr>
        <p:spPr>
          <a:xfrm>
            <a:off x="-190119" y="541909"/>
            <a:ext cx="2464943" cy="777367"/>
          </a:xfrm>
          <a:prstGeom prst="hexagon">
            <a:avLst>
              <a:gd name="adj" fmla="val 23571"/>
              <a:gd name="vf" fmla="val 115470"/>
            </a:avLst>
          </a:prstGeom>
          <a:solidFill>
            <a:srgbClr val="008BCC"/>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33" name="New shape"/>
          <p:cNvSpPr/>
          <p:nvPr/>
        </p:nvSpPr>
        <p:spPr>
          <a:xfrm rot="16200000">
            <a:off x="1509141" y="516636"/>
            <a:ext cx="726059" cy="844677"/>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4" name="New picture"/>
          <p:cNvPicPr/>
          <p:nvPr/>
        </p:nvPicPr>
        <p:blipFill>
          <a:blip r:embed="rId3"/>
          <a:stretch>
            <a:fillRect/>
          </a:stretch>
        </p:blipFill>
        <p:spPr>
          <a:xfrm rot="16200000">
            <a:off x="1509141" y="516636"/>
            <a:ext cx="726059" cy="844677"/>
          </a:xfrm>
          <a:prstGeom prst="rect">
            <a:avLst/>
          </a:prstGeom>
        </p:spPr>
      </p:pic>
      <p:sp>
        <p:nvSpPr>
          <p:cNvPr id="35" name="New shape"/>
          <p:cNvSpPr/>
          <p:nvPr/>
        </p:nvSpPr>
        <p:spPr>
          <a:xfrm>
            <a:off x="441579" y="575945"/>
            <a:ext cx="1352550" cy="70396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0" rIns="91440" bIns="45720" rtlCol="0" anchor="ctr"/>
          <a:lstStyle/>
          <a:p>
            <a:pPr algn="ctr" defTabSz="457200">
              <a:lnSpc>
                <a:spcPct val="100000"/>
              </a:lnSpc>
              <a:spcBef>
                <a:spcPct val="0"/>
              </a:spcBef>
              <a:spcAft>
                <a:spcPct val="0"/>
              </a:spcAft>
            </a:pPr>
            <a:r>
              <a:rPr sz="2000" b="1">
                <a:solidFill>
                  <a:srgbClr val="FFFFFF"/>
                </a:solidFill>
                <a:latin typeface="Calibri Light"/>
                <a:ea typeface="Calibri Light"/>
              </a:rPr>
              <a:t>General</a:t>
            </a:r>
          </a:p>
        </p:txBody>
      </p:sp>
      <p:sp>
        <p:nvSpPr>
          <p:cNvPr id="36" name="New shape"/>
          <p:cNvSpPr/>
          <p:nvPr/>
        </p:nvSpPr>
        <p:spPr>
          <a:xfrm>
            <a:off x="2488057" y="631571"/>
            <a:ext cx="6076315" cy="873252"/>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0" rIns="0" bIns="45720" rtlCol="0" anchor="ctr"/>
          <a:lstStyle/>
          <a:p>
            <a:pPr marL="457200" lvl="3" indent="-228600" algn="l" defTabSz="457200">
              <a:lnSpc>
                <a:spcPct val="97000"/>
              </a:lnSpc>
              <a:spcBef>
                <a:spcPts val="100"/>
              </a:spcBef>
              <a:spcAft>
                <a:spcPct val="0"/>
              </a:spcAft>
              <a:buChar char="–"/>
            </a:pPr>
            <a:r>
              <a:rPr sz="1400">
                <a:solidFill>
                  <a:srgbClr val="000000"/>
                </a:solidFill>
                <a:latin typeface="Calibri"/>
                <a:ea typeface="Calibri"/>
              </a:rPr>
              <a:t>Overall software revenue decline of 9% for 4Q25 and 12% growth for full year</a:t>
            </a:r>
          </a:p>
          <a:p>
            <a:pPr marL="457200" lvl="3" indent="-228600" algn="l" defTabSz="457200">
              <a:lnSpc>
                <a:spcPct val="97000"/>
              </a:lnSpc>
              <a:spcBef>
                <a:spcPts val="100"/>
              </a:spcBef>
              <a:spcAft>
                <a:spcPct val="0"/>
              </a:spcAft>
              <a:buChar char="–"/>
            </a:pPr>
            <a:r>
              <a:rPr sz="1400">
                <a:solidFill>
                  <a:srgbClr val="000000"/>
                </a:solidFill>
                <a:latin typeface="Calibri"/>
                <a:ea typeface="Calibri"/>
              </a:rPr>
              <a:t>Renewal rates impacted by client consolidations and site closures</a:t>
            </a:r>
          </a:p>
          <a:p>
            <a:pPr algn="l" defTabSz="457200">
              <a:lnSpc>
                <a:spcPct val="97000"/>
              </a:lnSpc>
              <a:spcBef>
                <a:spcPts val="100"/>
              </a:spcBef>
              <a:spcAft>
                <a:spcPct val="0"/>
              </a:spcAft>
            </a:pPr>
            <a:endParaRPr sz="1400">
              <a:solidFill>
                <a:srgbClr val="000000"/>
              </a:solidFill>
              <a:latin typeface="Calibri"/>
              <a:ea typeface="Calibri"/>
            </a:endParaRPr>
          </a:p>
        </p:txBody>
      </p:sp>
      <p:sp>
        <p:nvSpPr>
          <p:cNvPr id="37" name="New shape"/>
          <p:cNvSpPr/>
          <p:nvPr/>
        </p:nvSpPr>
        <p:spPr>
          <a:xfrm>
            <a:off x="0" y="1310259"/>
            <a:ext cx="9144000" cy="1227582"/>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8" name="New picture"/>
          <p:cNvPicPr/>
          <p:nvPr/>
        </p:nvPicPr>
        <p:blipFill>
          <a:blip r:embed="rId4"/>
          <a:stretch>
            <a:fillRect/>
          </a:stretch>
        </p:blipFill>
        <p:spPr>
          <a:xfrm>
            <a:off x="0" y="1310259"/>
            <a:ext cx="9144000" cy="1227582"/>
          </a:xfrm>
          <a:prstGeom prst="rect">
            <a:avLst/>
          </a:prstGeom>
        </p:spPr>
      </p:pic>
      <p:sp>
        <p:nvSpPr>
          <p:cNvPr id="39" name="New shape"/>
          <p:cNvSpPr/>
          <p:nvPr/>
        </p:nvSpPr>
        <p:spPr>
          <a:xfrm>
            <a:off x="1930019" y="1352296"/>
            <a:ext cx="1561719" cy="25387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GastroPlus®</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p:txBody>
      </p:sp>
      <p:sp>
        <p:nvSpPr>
          <p:cNvPr id="40" name="New shape"/>
          <p:cNvSpPr/>
          <p:nvPr/>
        </p:nvSpPr>
        <p:spPr>
          <a:xfrm>
            <a:off x="3785870" y="1361821"/>
            <a:ext cx="1561719" cy="24434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MonolixSuite™</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p:txBody>
      </p:sp>
      <p:sp>
        <p:nvSpPr>
          <p:cNvPr id="41" name="New shape"/>
          <p:cNvSpPr/>
          <p:nvPr/>
        </p:nvSpPr>
        <p:spPr>
          <a:xfrm>
            <a:off x="5598414" y="1361821"/>
            <a:ext cx="1641856" cy="24434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QSP/QST Software</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p:txBody>
      </p:sp>
      <p:sp>
        <p:nvSpPr>
          <p:cNvPr id="42" name="New shape"/>
          <p:cNvSpPr/>
          <p:nvPr/>
        </p:nvSpPr>
        <p:spPr>
          <a:xfrm>
            <a:off x="7416037" y="1361821"/>
            <a:ext cx="1686687" cy="24434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Pro-ficiency®</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CLINICAL OPS</a:t>
            </a:r>
          </a:p>
        </p:txBody>
      </p:sp>
      <p:sp>
        <p:nvSpPr>
          <p:cNvPr id="43" name="New shape"/>
          <p:cNvSpPr/>
          <p:nvPr/>
        </p:nvSpPr>
        <p:spPr>
          <a:xfrm>
            <a:off x="123190" y="1352296"/>
            <a:ext cx="1561719" cy="25387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ADMET Predictor®</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DISCOVERY</a:t>
            </a:r>
          </a:p>
          <a:p>
            <a:pPr algn="l" defTabSz="457200">
              <a:lnSpc>
                <a:spcPct val="100000"/>
              </a:lnSpc>
              <a:spcBef>
                <a:spcPct val="0"/>
              </a:spcBef>
              <a:spcAft>
                <a:spcPct val="0"/>
              </a:spcAft>
            </a:pPr>
            <a:endParaRPr sz="1400" b="1">
              <a:solidFill>
                <a:srgbClr val="000000"/>
              </a:solidFill>
              <a:latin typeface="Calibri"/>
              <a:ea typeface="Calibri"/>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C7AB3"/>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Services Highlights</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449199"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$18.7M </a:t>
            </a:r>
            <a:r>
              <a:rPr sz="1500">
                <a:solidFill>
                  <a:srgbClr val="FFFFFF"/>
                </a:solidFill>
                <a:latin typeface="Calibri"/>
                <a:ea typeface="Calibri"/>
              </a:rPr>
              <a:t>Revenue</a:t>
            </a:r>
          </a:p>
        </p:txBody>
      </p:sp>
      <p:sp>
        <p:nvSpPr>
          <p:cNvPr id="6" name="New shape"/>
          <p:cNvSpPr/>
          <p:nvPr/>
        </p:nvSpPr>
        <p:spPr>
          <a:xfrm>
            <a:off x="3875024"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$0.04</a:t>
            </a:r>
          </a:p>
          <a:p>
            <a:pPr algn="ctr" defTabSz="457200">
              <a:lnSpc>
                <a:spcPct val="100000"/>
              </a:lnSpc>
              <a:spcBef>
                <a:spcPct val="0"/>
              </a:spcBef>
              <a:spcAft>
                <a:spcPct val="0"/>
              </a:spcAft>
            </a:pPr>
            <a:r>
              <a:rPr sz="1500">
                <a:solidFill>
                  <a:srgbClr val="FFFFFF"/>
                </a:solidFill>
                <a:latin typeface="Calibri"/>
                <a:ea typeface="Calibri"/>
              </a:rPr>
              <a:t>Diluted EPS</a:t>
            </a:r>
          </a:p>
        </p:txBody>
      </p:sp>
      <p:sp>
        <p:nvSpPr>
          <p:cNvPr id="7" name="New shape"/>
          <p:cNvSpPr/>
          <p:nvPr/>
        </p:nvSpPr>
        <p:spPr>
          <a:xfrm>
            <a:off x="7288149" y="3431540"/>
            <a:ext cx="135470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22%</a:t>
            </a:r>
          </a:p>
          <a:p>
            <a:pPr algn="ctr" defTabSz="457200">
              <a:lnSpc>
                <a:spcPct val="100000"/>
              </a:lnSpc>
              <a:spcBef>
                <a:spcPct val="0"/>
              </a:spcBef>
              <a:spcAft>
                <a:spcPct val="0"/>
              </a:spcAft>
            </a:pPr>
            <a:r>
              <a:rPr sz="1500">
                <a:solidFill>
                  <a:srgbClr val="FFFFFF"/>
                </a:solidFill>
                <a:latin typeface="Calibri"/>
                <a:ea typeface="Calibri"/>
              </a:rPr>
              <a:t>Adj. EBITDA Margin</a:t>
            </a:r>
          </a:p>
        </p:txBody>
      </p:sp>
      <p:sp>
        <p:nvSpPr>
          <p:cNvPr id="8" name="New shape"/>
          <p:cNvSpPr/>
          <p:nvPr/>
        </p:nvSpPr>
        <p:spPr>
          <a:xfrm>
            <a:off x="2238248" y="3431540"/>
            <a:ext cx="150583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+19%</a:t>
            </a:r>
          </a:p>
          <a:p>
            <a:pPr algn="ctr" defTabSz="457200">
              <a:lnSpc>
                <a:spcPct val="100000"/>
              </a:lnSpc>
              <a:spcBef>
                <a:spcPct val="0"/>
              </a:spcBef>
              <a:spcAft>
                <a:spcPct val="0"/>
              </a:spcAft>
            </a:pPr>
            <a:r>
              <a:rPr sz="1500">
                <a:solidFill>
                  <a:srgbClr val="FFFFFF"/>
                </a:solidFill>
                <a:latin typeface="Calibri"/>
                <a:ea typeface="Calibri"/>
              </a:rPr>
              <a:t>Revenue </a:t>
            </a:r>
          </a:p>
          <a:p>
            <a:pPr algn="ctr" defTabSz="457200">
              <a:lnSpc>
                <a:spcPct val="100000"/>
              </a:lnSpc>
              <a:spcBef>
                <a:spcPct val="0"/>
              </a:spcBef>
              <a:spcAft>
                <a:spcPct val="0"/>
              </a:spcAft>
            </a:pPr>
            <a:r>
              <a:rPr sz="1500">
                <a:solidFill>
                  <a:srgbClr val="FFFFFF"/>
                </a:solidFill>
                <a:latin typeface="Calibri"/>
                <a:ea typeface="Calibri"/>
              </a:rPr>
              <a:t>Growth</a:t>
            </a:r>
          </a:p>
        </p:txBody>
      </p:sp>
      <p:sp>
        <p:nvSpPr>
          <p:cNvPr id="9" name="New shape"/>
          <p:cNvSpPr/>
          <p:nvPr/>
        </p:nvSpPr>
        <p:spPr>
          <a:xfrm>
            <a:off x="5578348" y="3431540"/>
            <a:ext cx="1531493"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$0.18</a:t>
            </a:r>
          </a:p>
          <a:p>
            <a:pPr algn="ctr" defTabSz="457200">
              <a:lnSpc>
                <a:spcPct val="100000"/>
              </a:lnSpc>
              <a:spcBef>
                <a:spcPct val="0"/>
              </a:spcBef>
              <a:spcAft>
                <a:spcPct val="0"/>
              </a:spcAft>
            </a:pPr>
            <a:r>
              <a:rPr sz="1500">
                <a:solidFill>
                  <a:srgbClr val="FFFFFF"/>
                </a:solidFill>
                <a:latin typeface="Calibri"/>
                <a:ea typeface="Calibri"/>
              </a:rPr>
              <a:t>Adj. Diluted EPS</a:t>
            </a:r>
          </a:p>
        </p:txBody>
      </p:sp>
      <p:sp>
        <p:nvSpPr>
          <p:cNvPr id="10" name="New shape"/>
          <p:cNvSpPr/>
          <p:nvPr/>
        </p:nvSpPr>
        <p:spPr>
          <a:xfrm>
            <a:off x="0" y="585470"/>
            <a:ext cx="9144000" cy="733806"/>
          </a:xfrm>
          <a:prstGeom prst="rect">
            <a:avLst/>
          </a:prstGeom>
          <a:solidFill>
            <a:srgbClr val="FFFFFF"/>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11" name="New shape"/>
          <p:cNvSpPr/>
          <p:nvPr/>
        </p:nvSpPr>
        <p:spPr>
          <a:xfrm>
            <a:off x="354457" y="26162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14D805"/>
                </a:solidFill>
                <a:latin typeface="Calibri"/>
                <a:ea typeface="Calibri"/>
              </a:rPr>
              <a:t>-10%</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2" name="New shape"/>
          <p:cNvSpPr/>
          <p:nvPr/>
        </p:nvSpPr>
        <p:spPr>
          <a:xfrm>
            <a:off x="354457" y="3028950"/>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Decline</a:t>
            </a:r>
          </a:p>
        </p:txBody>
      </p:sp>
      <p:sp>
        <p:nvSpPr>
          <p:cNvPr id="13" name="New shape"/>
          <p:cNvSpPr/>
          <p:nvPr/>
        </p:nvSpPr>
        <p:spPr>
          <a:xfrm>
            <a:off x="2663063" y="26162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712E91"/>
                </a:solidFill>
                <a:latin typeface="Calibri"/>
                <a:ea typeface="Calibri"/>
              </a:rPr>
              <a:t>+18%</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4" name="New shape"/>
          <p:cNvSpPr/>
          <p:nvPr/>
        </p:nvSpPr>
        <p:spPr>
          <a:xfrm>
            <a:off x="2663063" y="3028950"/>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Growth</a:t>
            </a:r>
          </a:p>
        </p:txBody>
      </p:sp>
      <p:sp>
        <p:nvSpPr>
          <p:cNvPr id="15" name="New shape"/>
          <p:cNvSpPr/>
          <p:nvPr/>
        </p:nvSpPr>
        <p:spPr>
          <a:xfrm>
            <a:off x="4955794" y="26162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D71E3A"/>
                </a:solidFill>
                <a:latin typeface="Calibri"/>
                <a:ea typeface="Calibri"/>
              </a:rPr>
              <a:t>-50%</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16" name="New shape"/>
          <p:cNvSpPr/>
          <p:nvPr/>
        </p:nvSpPr>
        <p:spPr>
          <a:xfrm>
            <a:off x="4955794" y="3028950"/>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Decline</a:t>
            </a:r>
          </a:p>
        </p:txBody>
      </p:sp>
      <p:sp>
        <p:nvSpPr>
          <p:cNvPr id="17" name="New shape"/>
          <p:cNvSpPr/>
          <p:nvPr/>
        </p:nvSpPr>
        <p:spPr>
          <a:xfrm>
            <a:off x="7262749" y="26162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EE5C29"/>
                </a:solidFill>
                <a:latin typeface="Calibri"/>
                <a:ea typeface="Calibri"/>
              </a:rPr>
              <a:t>+70%</a:t>
            </a:r>
          </a:p>
        </p:txBody>
      </p:sp>
      <p:sp>
        <p:nvSpPr>
          <p:cNvPr id="18" name="New shape"/>
          <p:cNvSpPr/>
          <p:nvPr/>
        </p:nvSpPr>
        <p:spPr>
          <a:xfrm>
            <a:off x="7262749" y="3028950"/>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Q4 Revenue Growth</a:t>
            </a:r>
          </a:p>
        </p:txBody>
      </p:sp>
      <p:sp>
        <p:nvSpPr>
          <p:cNvPr id="19" name="New shape"/>
          <p:cNvSpPr/>
          <p:nvPr/>
        </p:nvSpPr>
        <p:spPr>
          <a:xfrm>
            <a:off x="336296" y="4235323"/>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Decline</a:t>
            </a:r>
          </a:p>
        </p:txBody>
      </p:sp>
      <p:sp>
        <p:nvSpPr>
          <p:cNvPr id="20" name="New shape"/>
          <p:cNvSpPr/>
          <p:nvPr/>
        </p:nvSpPr>
        <p:spPr>
          <a:xfrm>
            <a:off x="2644775" y="4235323"/>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p:txBody>
      </p:sp>
      <p:sp>
        <p:nvSpPr>
          <p:cNvPr id="21" name="New shape"/>
          <p:cNvSpPr/>
          <p:nvPr/>
        </p:nvSpPr>
        <p:spPr>
          <a:xfrm>
            <a:off x="4936490" y="4235323"/>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Decline</a:t>
            </a:r>
          </a:p>
        </p:txBody>
      </p:sp>
      <p:sp>
        <p:nvSpPr>
          <p:cNvPr id="22" name="New shape"/>
          <p:cNvSpPr/>
          <p:nvPr/>
        </p:nvSpPr>
        <p:spPr>
          <a:xfrm>
            <a:off x="7245096" y="4235323"/>
            <a:ext cx="1526540" cy="26174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68580" rtlCol="0" anchor="t"/>
          <a:lstStyle/>
          <a:p>
            <a:pPr algn="ctr" defTabSz="457200">
              <a:lnSpc>
                <a:spcPct val="97000"/>
              </a:lnSpc>
              <a:spcBef>
                <a:spcPct val="0"/>
              </a:spcBef>
              <a:spcAft>
                <a:spcPct val="0"/>
              </a:spcAft>
            </a:pPr>
            <a:r>
              <a:rPr sz="1400">
                <a:solidFill>
                  <a:srgbClr val="000000"/>
                </a:solidFill>
                <a:latin typeface="Calibri"/>
                <a:ea typeface="Calibri"/>
              </a:rPr>
              <a:t>FY Revenue Growth</a:t>
            </a:r>
          </a:p>
          <a:p>
            <a:pPr algn="ctr" defTabSz="457200">
              <a:lnSpc>
                <a:spcPct val="97000"/>
              </a:lnSpc>
              <a:spcBef>
                <a:spcPct val="0"/>
              </a:spcBef>
              <a:spcAft>
                <a:spcPct val="0"/>
              </a:spcAft>
            </a:pPr>
            <a:endParaRPr sz="1400">
              <a:solidFill>
                <a:srgbClr val="000000"/>
              </a:solidFill>
              <a:latin typeface="Calibri"/>
              <a:ea typeface="Calibri"/>
            </a:endParaRPr>
          </a:p>
        </p:txBody>
      </p:sp>
      <p:sp>
        <p:nvSpPr>
          <p:cNvPr id="23" name="New shape"/>
          <p:cNvSpPr/>
          <p:nvPr/>
        </p:nvSpPr>
        <p:spPr>
          <a:xfrm>
            <a:off x="354457" y="38227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14D805"/>
                </a:solidFill>
                <a:latin typeface="Calibri"/>
                <a:ea typeface="Calibri"/>
              </a:rPr>
              <a:t>-14%</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4" name="New shape"/>
          <p:cNvSpPr/>
          <p:nvPr/>
        </p:nvSpPr>
        <p:spPr>
          <a:xfrm>
            <a:off x="2663063" y="38227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712E91"/>
                </a:solidFill>
                <a:latin typeface="Calibri"/>
                <a:ea typeface="Calibri"/>
              </a:rPr>
              <a:t>+5%</a:t>
            </a:r>
          </a:p>
          <a:p>
            <a:pPr algn="ctr" defTabSz="457200">
              <a:lnSpc>
                <a:spcPct val="97000"/>
              </a:lnSpc>
              <a:spcBef>
                <a:spcPct val="0"/>
              </a:spcBef>
              <a:spcAft>
                <a:spcPct val="0"/>
              </a:spcAft>
            </a:pPr>
            <a:endParaRPr sz="1600">
              <a:solidFill>
                <a:srgbClr val="000000"/>
              </a:solidFill>
              <a:latin typeface="Calibri"/>
              <a:ea typeface="Calibri"/>
            </a:endParaRPr>
          </a:p>
        </p:txBody>
      </p:sp>
      <p:sp>
        <p:nvSpPr>
          <p:cNvPr id="25" name="New shape"/>
          <p:cNvSpPr/>
          <p:nvPr/>
        </p:nvSpPr>
        <p:spPr>
          <a:xfrm>
            <a:off x="4954651" y="38227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D71E3A"/>
                </a:solidFill>
                <a:latin typeface="Calibri"/>
                <a:ea typeface="Calibri"/>
              </a:rPr>
              <a:t>-26%</a:t>
            </a:r>
          </a:p>
        </p:txBody>
      </p:sp>
      <p:sp>
        <p:nvSpPr>
          <p:cNvPr id="26" name="New shape"/>
          <p:cNvSpPr/>
          <p:nvPr/>
        </p:nvSpPr>
        <p:spPr>
          <a:xfrm>
            <a:off x="7263130" y="3822700"/>
            <a:ext cx="1526540" cy="349504"/>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t"/>
          <a:lstStyle/>
          <a:p>
            <a:pPr algn="ctr" defTabSz="457200">
              <a:lnSpc>
                <a:spcPct val="97000"/>
              </a:lnSpc>
              <a:spcBef>
                <a:spcPct val="0"/>
              </a:spcBef>
              <a:spcAft>
                <a:spcPct val="0"/>
              </a:spcAft>
            </a:pPr>
            <a:r>
              <a:rPr sz="2800" b="1">
                <a:solidFill>
                  <a:srgbClr val="EE5C29"/>
                </a:solidFill>
                <a:latin typeface="Calibri"/>
                <a:ea typeface="Calibri"/>
              </a:rPr>
              <a:t>+622%</a:t>
            </a:r>
          </a:p>
        </p:txBody>
      </p:sp>
      <p:cxnSp>
        <p:nvCxnSpPr>
          <p:cNvPr id="27" name="New connector"/>
          <p:cNvCxnSpPr/>
          <p:nvPr/>
        </p:nvCxnSpPr>
        <p:spPr>
          <a:xfrm>
            <a:off x="685800" y="3638550"/>
            <a:ext cx="7772400" cy="0"/>
          </a:xfrm>
          <a:prstGeom prst="line">
            <a:avLst/>
          </a:prstGeom>
          <a:noFill/>
          <a:ln w="34925">
            <a:solidFill>
              <a:srgbClr val="000000"/>
            </a:solidFill>
            <a:prstDash val="solid"/>
            <a:miter/>
          </a:ln>
        </p:spPr>
        <p:style>
          <a:lnRef idx="1">
            <a:schemeClr val="accent1"/>
          </a:lnRef>
          <a:fillRef idx="0">
            <a:schemeClr val="accent1"/>
          </a:fillRef>
          <a:effectRef idx="0">
            <a:schemeClr val="accent1"/>
          </a:effectRef>
          <a:fontRef idx="minor">
            <a:schemeClr val="tx1"/>
          </a:fontRef>
        </p:style>
      </p:cxnSp>
      <p:sp>
        <p:nvSpPr>
          <p:cNvPr id="28" name="New shape"/>
          <p:cNvSpPr/>
          <p:nvPr/>
        </p:nvSpPr>
        <p:spPr>
          <a:xfrm>
            <a:off x="2190623" y="742950"/>
            <a:ext cx="6824853" cy="63931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0" rIns="0" bIns="45720" rtlCol="0" anchor="ctr"/>
          <a:lstStyle/>
          <a:p>
            <a:pPr marL="457200" lvl="2" indent="-228600" algn="l" defTabSz="457200">
              <a:lnSpc>
                <a:spcPct val="97000"/>
              </a:lnSpc>
              <a:spcBef>
                <a:spcPts val="100"/>
              </a:spcBef>
              <a:spcAft>
                <a:spcPct val="0"/>
              </a:spcAft>
              <a:buClr>
                <a:srgbClr val="123469"/>
              </a:buClr>
              <a:buChar char="–"/>
            </a:pPr>
            <a:r>
              <a:rPr sz="1400">
                <a:solidFill>
                  <a:srgbClr val="000000"/>
                </a:solidFill>
                <a:latin typeface="Calibri"/>
                <a:ea typeface="Calibri"/>
              </a:rPr>
              <a:t>Overall services revenue decline of 3% for 4Q25 and revenue growth of 15% for FY25</a:t>
            </a:r>
          </a:p>
          <a:p>
            <a:pPr marL="457200" lvl="2" indent="-228600" algn="l" defTabSz="457200">
              <a:lnSpc>
                <a:spcPct val="97000"/>
              </a:lnSpc>
              <a:spcBef>
                <a:spcPts val="100"/>
              </a:spcBef>
              <a:spcAft>
                <a:spcPct val="0"/>
              </a:spcAft>
              <a:buClr>
                <a:srgbClr val="123469"/>
              </a:buClr>
              <a:buChar char="–"/>
            </a:pPr>
            <a:r>
              <a:rPr sz="1400">
                <a:solidFill>
                  <a:srgbClr val="000000"/>
                </a:solidFill>
                <a:latin typeface="Calibri"/>
                <a:ea typeface="Calibri"/>
              </a:rPr>
              <a:t>Total backlog $18.0M, over 91% expected to be converted to revenue within 12 months</a:t>
            </a:r>
          </a:p>
          <a:p>
            <a:pPr algn="l" defTabSz="457200">
              <a:lnSpc>
                <a:spcPct val="97000"/>
              </a:lnSpc>
              <a:spcBef>
                <a:spcPts val="100"/>
              </a:spcBef>
              <a:spcAft>
                <a:spcPct val="0"/>
              </a:spcAft>
            </a:pPr>
            <a:endParaRPr sz="1400">
              <a:solidFill>
                <a:srgbClr val="000000"/>
              </a:solidFill>
              <a:latin typeface="Calibri"/>
              <a:ea typeface="Calibri"/>
            </a:endParaRPr>
          </a:p>
        </p:txBody>
      </p:sp>
      <p:sp>
        <p:nvSpPr>
          <p:cNvPr id="29" name="New shape"/>
          <p:cNvSpPr/>
          <p:nvPr/>
        </p:nvSpPr>
        <p:spPr>
          <a:xfrm>
            <a:off x="-180848" y="541909"/>
            <a:ext cx="2455672" cy="750951"/>
          </a:xfrm>
          <a:prstGeom prst="hexagon">
            <a:avLst>
              <a:gd name="adj" fmla="val 23571"/>
              <a:gd name="vf" fmla="val 115470"/>
            </a:avLst>
          </a:prstGeom>
          <a:solidFill>
            <a:srgbClr val="008BCC"/>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30" name="New shape"/>
          <p:cNvSpPr/>
          <p:nvPr/>
        </p:nvSpPr>
        <p:spPr>
          <a:xfrm>
            <a:off x="441579" y="575945"/>
            <a:ext cx="1352550" cy="70396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0" tIns="0" rIns="91440" bIns="45720" rtlCol="0" anchor="ctr"/>
          <a:lstStyle/>
          <a:p>
            <a:pPr algn="ctr" defTabSz="457200">
              <a:lnSpc>
                <a:spcPct val="100000"/>
              </a:lnSpc>
              <a:spcBef>
                <a:spcPct val="0"/>
              </a:spcBef>
              <a:spcAft>
                <a:spcPct val="0"/>
              </a:spcAft>
            </a:pPr>
            <a:r>
              <a:rPr sz="2000" b="1">
                <a:solidFill>
                  <a:srgbClr val="FFFFFF"/>
                </a:solidFill>
                <a:latin typeface="Calibri Light"/>
                <a:ea typeface="Calibri Light"/>
              </a:rPr>
              <a:t>General</a:t>
            </a:r>
          </a:p>
        </p:txBody>
      </p:sp>
      <p:sp>
        <p:nvSpPr>
          <p:cNvPr id="31" name="New shape"/>
          <p:cNvSpPr/>
          <p:nvPr/>
        </p:nvSpPr>
        <p:spPr>
          <a:xfrm>
            <a:off x="0" y="1290828"/>
            <a:ext cx="9144000" cy="1171194"/>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2" name="New picture"/>
          <p:cNvPicPr/>
          <p:nvPr/>
        </p:nvPicPr>
        <p:blipFill>
          <a:blip r:embed="rId3"/>
          <a:stretch>
            <a:fillRect/>
          </a:stretch>
        </p:blipFill>
        <p:spPr>
          <a:xfrm>
            <a:off x="0" y="1290828"/>
            <a:ext cx="9144000" cy="1171194"/>
          </a:xfrm>
          <a:prstGeom prst="rect">
            <a:avLst/>
          </a:prstGeom>
        </p:spPr>
      </p:pic>
      <p:sp>
        <p:nvSpPr>
          <p:cNvPr id="33" name="New shape"/>
          <p:cNvSpPr/>
          <p:nvPr/>
        </p:nvSpPr>
        <p:spPr>
          <a:xfrm>
            <a:off x="2704973" y="1339088"/>
            <a:ext cx="1447292" cy="6786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PKPD Services</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a:p>
            <a:pPr algn="l" defTabSz="457200">
              <a:lnSpc>
                <a:spcPct val="100000"/>
              </a:lnSpc>
              <a:spcBef>
                <a:spcPct val="0"/>
              </a:spcBef>
              <a:spcAft>
                <a:spcPct val="0"/>
              </a:spcAft>
            </a:pPr>
            <a:endParaRPr sz="1400" b="1">
              <a:solidFill>
                <a:srgbClr val="000000"/>
              </a:solidFill>
              <a:latin typeface="Calibri"/>
              <a:ea typeface="Calibri"/>
            </a:endParaRPr>
          </a:p>
        </p:txBody>
      </p:sp>
      <p:sp>
        <p:nvSpPr>
          <p:cNvPr id="34" name="New shape"/>
          <p:cNvSpPr/>
          <p:nvPr/>
        </p:nvSpPr>
        <p:spPr>
          <a:xfrm>
            <a:off x="4887976" y="1339088"/>
            <a:ext cx="1598422" cy="6786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QSP/QST Services</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a:p>
            <a:pPr algn="l" defTabSz="457200">
              <a:lnSpc>
                <a:spcPct val="100000"/>
              </a:lnSpc>
              <a:spcBef>
                <a:spcPct val="0"/>
              </a:spcBef>
              <a:spcAft>
                <a:spcPct val="0"/>
              </a:spcAft>
            </a:pPr>
            <a:endParaRPr sz="1400" b="1">
              <a:solidFill>
                <a:srgbClr val="000000"/>
              </a:solidFill>
              <a:latin typeface="Calibri"/>
              <a:ea typeface="Calibri"/>
            </a:endParaRPr>
          </a:p>
        </p:txBody>
      </p:sp>
      <p:sp>
        <p:nvSpPr>
          <p:cNvPr id="35" name="New shape"/>
          <p:cNvSpPr/>
          <p:nvPr/>
        </p:nvSpPr>
        <p:spPr>
          <a:xfrm>
            <a:off x="7023481" y="1339088"/>
            <a:ext cx="1896364" cy="688213"/>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Med Comm Services</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COMMERCIALIZATION</a:t>
            </a:r>
          </a:p>
          <a:p>
            <a:pPr algn="l" defTabSz="457200">
              <a:lnSpc>
                <a:spcPct val="100000"/>
              </a:lnSpc>
              <a:spcBef>
                <a:spcPct val="0"/>
              </a:spcBef>
              <a:spcAft>
                <a:spcPct val="0"/>
              </a:spcAft>
            </a:pPr>
            <a:endParaRPr sz="1400" b="1">
              <a:solidFill>
                <a:srgbClr val="000000"/>
              </a:solidFill>
              <a:latin typeface="Calibri"/>
              <a:ea typeface="Calibri"/>
            </a:endParaRPr>
          </a:p>
        </p:txBody>
      </p:sp>
      <p:sp>
        <p:nvSpPr>
          <p:cNvPr id="36" name="New shape"/>
          <p:cNvSpPr/>
          <p:nvPr/>
        </p:nvSpPr>
        <p:spPr>
          <a:xfrm>
            <a:off x="470154" y="1339088"/>
            <a:ext cx="1352550" cy="678688"/>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6096" rIns="91440" bIns="45720" rtlCol="0" anchor="t"/>
          <a:lstStyle/>
          <a:p>
            <a:pPr algn="ctr" defTabSz="457200">
              <a:lnSpc>
                <a:spcPct val="100000"/>
              </a:lnSpc>
              <a:spcBef>
                <a:spcPct val="0"/>
              </a:spcBef>
              <a:spcAft>
                <a:spcPct val="0"/>
              </a:spcAft>
            </a:pPr>
            <a:r>
              <a:rPr sz="1400" b="1">
                <a:solidFill>
                  <a:srgbClr val="FFFFFF"/>
                </a:solidFill>
                <a:latin typeface="Calibri"/>
                <a:ea typeface="Calibri"/>
              </a:rPr>
              <a:t>PBPK Services</a:t>
            </a:r>
          </a:p>
          <a:p>
            <a:pPr algn="ctr" defTabSz="457200">
              <a:lnSpc>
                <a:spcPct val="100000"/>
              </a:lnSpc>
              <a:spcBef>
                <a:spcPct val="0"/>
              </a:spcBef>
              <a:spcAft>
                <a:spcPct val="0"/>
              </a:spcAft>
            </a:pPr>
            <a:endParaRPr sz="1400" b="1">
              <a:solidFill>
                <a:srgbClr val="000000"/>
              </a:solidFill>
              <a:latin typeface="Calibri"/>
              <a:ea typeface="Calibri"/>
            </a:endParaRPr>
          </a:p>
          <a:p>
            <a:pPr algn="ctr" defTabSz="457200">
              <a:lnSpc>
                <a:spcPct val="100000"/>
              </a:lnSpc>
              <a:spcBef>
                <a:spcPct val="0"/>
              </a:spcBef>
              <a:spcAft>
                <a:spcPct val="0"/>
              </a:spcAft>
            </a:pPr>
            <a:r>
              <a:rPr sz="1400" b="1">
                <a:solidFill>
                  <a:srgbClr val="FFFFFF"/>
                </a:solidFill>
                <a:latin typeface="Calibri"/>
                <a:ea typeface="Calibri"/>
              </a:rPr>
              <a:t>DEVELOPMENT</a:t>
            </a:r>
          </a:p>
          <a:p>
            <a:pPr algn="l" defTabSz="457200">
              <a:lnSpc>
                <a:spcPct val="100000"/>
              </a:lnSpc>
              <a:spcBef>
                <a:spcPct val="0"/>
              </a:spcBef>
              <a:spcAft>
                <a:spcPct val="0"/>
              </a:spcAft>
            </a:pPr>
            <a:endParaRPr sz="1400" b="1">
              <a:solidFill>
                <a:srgbClr val="000000"/>
              </a:solidFill>
              <a:latin typeface="Calibri"/>
              <a:ea typeface="Calibri"/>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4C7AB3"/>
        </a:solidFill>
        <a:effectLst/>
      </p:bgPr>
    </p:bg>
    <p:spTree>
      <p:nvGrpSpPr>
        <p:cNvPr id="1" name=""/>
        <p:cNvGrpSpPr/>
        <p:nvPr/>
      </p:nvGrpSpPr>
      <p:grpSpPr>
        <a:xfrm>
          <a:off x="0" y="0"/>
          <a:ext cx="0" cy="0"/>
          <a:chOff x="0" y="0"/>
          <a:chExt cx="0" cy="0"/>
        </a:xfrm>
      </p:grpSpPr>
      <p:sp>
        <p:nvSpPr>
          <p:cNvPr id="2" name="New shape"/>
          <p:cNvSpPr/>
          <p:nvPr/>
        </p:nvSpPr>
        <p:spPr>
          <a:xfrm>
            <a:off x="449199"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$18.7M </a:t>
            </a:r>
            <a:r>
              <a:rPr sz="1500">
                <a:solidFill>
                  <a:srgbClr val="FFFFFF"/>
                </a:solidFill>
                <a:latin typeface="Calibri"/>
                <a:ea typeface="Calibri"/>
              </a:rPr>
              <a:t>Revenue</a:t>
            </a:r>
          </a:p>
        </p:txBody>
      </p:sp>
      <p:sp>
        <p:nvSpPr>
          <p:cNvPr id="3" name="New shape"/>
          <p:cNvSpPr/>
          <p:nvPr/>
        </p:nvSpPr>
        <p:spPr>
          <a:xfrm>
            <a:off x="3875024" y="3431540"/>
            <a:ext cx="1592961"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$0.04</a:t>
            </a:r>
          </a:p>
          <a:p>
            <a:pPr algn="ctr" defTabSz="457200">
              <a:lnSpc>
                <a:spcPct val="100000"/>
              </a:lnSpc>
              <a:spcBef>
                <a:spcPct val="0"/>
              </a:spcBef>
              <a:spcAft>
                <a:spcPct val="0"/>
              </a:spcAft>
            </a:pPr>
            <a:r>
              <a:rPr sz="1500">
                <a:solidFill>
                  <a:srgbClr val="FFFFFF"/>
                </a:solidFill>
                <a:latin typeface="Calibri"/>
                <a:ea typeface="Calibri"/>
              </a:rPr>
              <a:t>Diluted EPS</a:t>
            </a:r>
          </a:p>
        </p:txBody>
      </p:sp>
      <p:sp>
        <p:nvSpPr>
          <p:cNvPr id="4" name="New shape"/>
          <p:cNvSpPr/>
          <p:nvPr/>
        </p:nvSpPr>
        <p:spPr>
          <a:xfrm>
            <a:off x="7288149" y="3431540"/>
            <a:ext cx="135470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22%</a:t>
            </a:r>
          </a:p>
          <a:p>
            <a:pPr algn="ctr" defTabSz="457200">
              <a:lnSpc>
                <a:spcPct val="100000"/>
              </a:lnSpc>
              <a:spcBef>
                <a:spcPct val="0"/>
              </a:spcBef>
              <a:spcAft>
                <a:spcPct val="0"/>
              </a:spcAft>
            </a:pPr>
            <a:r>
              <a:rPr sz="1500">
                <a:solidFill>
                  <a:srgbClr val="FFFFFF"/>
                </a:solidFill>
                <a:latin typeface="Calibri"/>
                <a:ea typeface="Calibri"/>
              </a:rPr>
              <a:t>Adj. EBITDA Margin</a:t>
            </a:r>
          </a:p>
        </p:txBody>
      </p:sp>
      <p:sp>
        <p:nvSpPr>
          <p:cNvPr id="5" name="New shape"/>
          <p:cNvSpPr/>
          <p:nvPr/>
        </p:nvSpPr>
        <p:spPr>
          <a:xfrm>
            <a:off x="2238248" y="3431540"/>
            <a:ext cx="1505839"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+19%</a:t>
            </a:r>
          </a:p>
          <a:p>
            <a:pPr algn="ctr" defTabSz="457200">
              <a:lnSpc>
                <a:spcPct val="100000"/>
              </a:lnSpc>
              <a:spcBef>
                <a:spcPct val="0"/>
              </a:spcBef>
              <a:spcAft>
                <a:spcPct val="0"/>
              </a:spcAft>
            </a:pPr>
            <a:r>
              <a:rPr sz="1500">
                <a:solidFill>
                  <a:srgbClr val="FFFFFF"/>
                </a:solidFill>
                <a:latin typeface="Calibri"/>
                <a:ea typeface="Calibri"/>
              </a:rPr>
              <a:t>Revenue </a:t>
            </a:r>
          </a:p>
          <a:p>
            <a:pPr algn="ctr" defTabSz="457200">
              <a:lnSpc>
                <a:spcPct val="100000"/>
              </a:lnSpc>
              <a:spcBef>
                <a:spcPct val="0"/>
              </a:spcBef>
              <a:spcAft>
                <a:spcPct val="0"/>
              </a:spcAft>
            </a:pPr>
            <a:r>
              <a:rPr sz="1500">
                <a:solidFill>
                  <a:srgbClr val="FFFFFF"/>
                </a:solidFill>
                <a:latin typeface="Calibri"/>
                <a:ea typeface="Calibri"/>
              </a:rPr>
              <a:t>Growth</a:t>
            </a:r>
          </a:p>
        </p:txBody>
      </p:sp>
      <p:sp>
        <p:nvSpPr>
          <p:cNvPr id="6" name="New shape"/>
          <p:cNvSpPr/>
          <p:nvPr/>
        </p:nvSpPr>
        <p:spPr>
          <a:xfrm>
            <a:off x="5578348" y="3431540"/>
            <a:ext cx="1531493" cy="900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33528" rIns="91440" bIns="91440" rtlCol="0" anchor="t"/>
          <a:lstStyle/>
          <a:p>
            <a:pPr algn="ctr" defTabSz="457200">
              <a:lnSpc>
                <a:spcPct val="100000"/>
              </a:lnSpc>
              <a:spcBef>
                <a:spcPct val="0"/>
              </a:spcBef>
              <a:spcAft>
                <a:spcPct val="0"/>
              </a:spcAft>
            </a:pPr>
            <a:r>
              <a:rPr sz="2800" b="1">
                <a:solidFill>
                  <a:srgbClr val="FFFFFF"/>
                </a:solidFill>
                <a:latin typeface="Calibri"/>
                <a:ea typeface="Calibri"/>
              </a:rPr>
              <a:t>$0.18</a:t>
            </a:r>
          </a:p>
          <a:p>
            <a:pPr algn="ctr" defTabSz="457200">
              <a:lnSpc>
                <a:spcPct val="100000"/>
              </a:lnSpc>
              <a:spcBef>
                <a:spcPct val="0"/>
              </a:spcBef>
              <a:spcAft>
                <a:spcPct val="0"/>
              </a:spcAft>
            </a:pPr>
            <a:r>
              <a:rPr sz="1500">
                <a:solidFill>
                  <a:srgbClr val="FFFFFF"/>
                </a:solidFill>
                <a:latin typeface="Calibri"/>
                <a:ea typeface="Calibri"/>
              </a:rPr>
              <a:t>Adj. Diluted EPS</a:t>
            </a:r>
          </a:p>
        </p:txBody>
      </p:sp>
      <p:sp>
        <p:nvSpPr>
          <p:cNvPr id="7" name="New shape"/>
          <p:cNvSpPr/>
          <p:nvPr/>
        </p:nvSpPr>
        <p:spPr>
          <a:xfrm>
            <a:off x="0" y="585470"/>
            <a:ext cx="9144000" cy="733806"/>
          </a:xfrm>
          <a:prstGeom prst="rect">
            <a:avLst/>
          </a:prstGeom>
          <a:solidFill>
            <a:srgbClr val="FFFFFF"/>
          </a:solid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sp>
        <p:nvSpPr>
          <p:cNvPr id="8" name="New shape"/>
          <p:cNvSpPr/>
          <p:nvPr/>
        </p:nvSpPr>
        <p:spPr>
          <a:xfrm>
            <a:off x="4503674" y="0"/>
            <a:ext cx="4683760" cy="514350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9" name="New picture"/>
          <p:cNvPicPr/>
          <p:nvPr/>
        </p:nvPicPr>
        <p:blipFill>
          <a:blip r:embed="rId2"/>
          <a:stretch>
            <a:fillRect/>
          </a:stretch>
        </p:blipFill>
        <p:spPr>
          <a:xfrm>
            <a:off x="4503674" y="0"/>
            <a:ext cx="4683760" cy="5143500"/>
          </a:xfrm>
          <a:prstGeom prst="rect">
            <a:avLst/>
          </a:prstGeom>
        </p:spPr>
      </p:pic>
      <p:sp>
        <p:nvSpPr>
          <p:cNvPr id="10" name="New shape"/>
          <p:cNvSpPr/>
          <p:nvPr/>
        </p:nvSpPr>
        <p:spPr>
          <a:xfrm>
            <a:off x="457200" y="1594866"/>
            <a:ext cx="3690239" cy="1915541"/>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182880" tIns="25908" rIns="91440" bIns="45720" rtlCol="0" anchor="ctr"/>
          <a:lstStyle/>
          <a:p>
            <a:pPr algn="l" defTabSz="457200">
              <a:lnSpc>
                <a:spcPct val="87000"/>
              </a:lnSpc>
              <a:spcBef>
                <a:spcPct val="0"/>
              </a:spcBef>
              <a:spcAft>
                <a:spcPct val="0"/>
              </a:spcAft>
            </a:pPr>
            <a:r>
              <a:rPr sz="3400" b="1">
                <a:solidFill>
                  <a:srgbClr val="00386B"/>
                </a:solidFill>
                <a:latin typeface="Calibri"/>
                <a:ea typeface="Calibri"/>
              </a:rPr>
              <a:t>Financial Results</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latin typeface="Calibri"/>
                <a:ea typeface="Calibri"/>
              </a:rPr>
              <a:t>  Revenue - Q4 FY25</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6176772" y="906653"/>
            <a:ext cx="2551049" cy="1964817"/>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6176772" y="906653"/>
            <a:ext cx="2551049" cy="1964817"/>
          </a:xfrm>
          <a:prstGeom prst="rect">
            <a:avLst/>
          </a:prstGeom>
        </p:spPr>
      </p:pic>
      <p:sp>
        <p:nvSpPr>
          <p:cNvPr id="7" name="New shape"/>
          <p:cNvSpPr/>
          <p:nvPr/>
        </p:nvSpPr>
        <p:spPr>
          <a:xfrm>
            <a:off x="6176772" y="2941955"/>
            <a:ext cx="2551049" cy="196215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8" name="New picture"/>
          <p:cNvPicPr/>
          <p:nvPr/>
        </p:nvPicPr>
        <p:blipFill>
          <a:blip r:embed="rId4"/>
          <a:stretch>
            <a:fillRect/>
          </a:stretch>
        </p:blipFill>
        <p:spPr>
          <a:xfrm>
            <a:off x="6176772" y="2941955"/>
            <a:ext cx="2551049" cy="1962150"/>
          </a:xfrm>
          <a:prstGeom prst="rect">
            <a:avLst/>
          </a:prstGeom>
        </p:spPr>
      </p:pic>
      <p:sp>
        <p:nvSpPr>
          <p:cNvPr id="9" name="New shape"/>
          <p:cNvSpPr/>
          <p:nvPr/>
        </p:nvSpPr>
        <p:spPr>
          <a:xfrm>
            <a:off x="420497" y="498221"/>
            <a:ext cx="6172200" cy="58547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ctr"/>
          <a:lstStyle/>
          <a:p>
            <a:pPr algn="l" defTabSz="457200">
              <a:lnSpc>
                <a:spcPct val="97000"/>
              </a:lnSpc>
              <a:spcBef>
                <a:spcPct val="0"/>
              </a:spcBef>
              <a:spcAft>
                <a:spcPct val="0"/>
              </a:spcAft>
            </a:pPr>
            <a:r>
              <a:rPr sz="1600">
                <a:solidFill>
                  <a:srgbClr val="000000"/>
                </a:solidFill>
                <a:latin typeface="Calibri"/>
                <a:ea typeface="Calibri"/>
              </a:rPr>
              <a:t>(in millions)</a:t>
            </a:r>
          </a:p>
        </p:txBody>
      </p:sp>
      <p:sp>
        <p:nvSpPr>
          <p:cNvPr id="10" name="New shape"/>
          <p:cNvSpPr/>
          <p:nvPr/>
        </p:nvSpPr>
        <p:spPr>
          <a:xfrm>
            <a:off x="2321306" y="1496568"/>
            <a:ext cx="1469136" cy="392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Software Revenue Decline</a:t>
            </a:r>
          </a:p>
        </p:txBody>
      </p:sp>
      <p:sp>
        <p:nvSpPr>
          <p:cNvPr id="11" name="New shape"/>
          <p:cNvSpPr/>
          <p:nvPr/>
        </p:nvSpPr>
        <p:spPr>
          <a:xfrm>
            <a:off x="611251" y="1487043"/>
            <a:ext cx="1469136" cy="402082"/>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Total Revenue Decline</a:t>
            </a:r>
          </a:p>
        </p:txBody>
      </p:sp>
      <p:sp>
        <p:nvSpPr>
          <p:cNvPr id="12" name="New shape"/>
          <p:cNvSpPr/>
          <p:nvPr/>
        </p:nvSpPr>
        <p:spPr>
          <a:xfrm>
            <a:off x="4163568" y="1496568"/>
            <a:ext cx="1451229" cy="39255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Services Revenue Decline</a:t>
            </a:r>
          </a:p>
        </p:txBody>
      </p:sp>
      <p:sp>
        <p:nvSpPr>
          <p:cNvPr id="13" name="New shape"/>
          <p:cNvSpPr/>
          <p:nvPr/>
        </p:nvSpPr>
        <p:spPr>
          <a:xfrm>
            <a:off x="897128" y="1073023"/>
            <a:ext cx="907796" cy="37350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-6%</a:t>
            </a:r>
          </a:p>
        </p:txBody>
      </p:sp>
      <p:sp>
        <p:nvSpPr>
          <p:cNvPr id="14" name="New shape"/>
          <p:cNvSpPr/>
          <p:nvPr/>
        </p:nvSpPr>
        <p:spPr>
          <a:xfrm>
            <a:off x="2582926" y="1073023"/>
            <a:ext cx="907796" cy="37363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-9%</a:t>
            </a:r>
          </a:p>
        </p:txBody>
      </p:sp>
      <p:sp>
        <p:nvSpPr>
          <p:cNvPr id="15" name="New shape"/>
          <p:cNvSpPr/>
          <p:nvPr/>
        </p:nvSpPr>
        <p:spPr>
          <a:xfrm>
            <a:off x="4344543" y="1073023"/>
            <a:ext cx="978408" cy="37363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-3%</a:t>
            </a:r>
          </a:p>
        </p:txBody>
      </p:sp>
      <p:sp>
        <p:nvSpPr>
          <p:cNvPr id="16" name="New shape"/>
          <p:cNvSpPr/>
          <p:nvPr/>
        </p:nvSpPr>
        <p:spPr>
          <a:xfrm>
            <a:off x="7024497" y="769620"/>
            <a:ext cx="855599" cy="274066"/>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l" defTabSz="457200">
              <a:lnSpc>
                <a:spcPct val="97000"/>
              </a:lnSpc>
              <a:spcBef>
                <a:spcPct val="0"/>
              </a:spcBef>
              <a:spcAft>
                <a:spcPct val="0"/>
              </a:spcAft>
            </a:pPr>
            <a:r>
              <a:rPr sz="1300" b="1">
                <a:solidFill>
                  <a:srgbClr val="123469"/>
                </a:solidFill>
                <a:latin typeface="Calibri"/>
                <a:ea typeface="Calibri"/>
              </a:rPr>
              <a:t>4Q25 Mix</a:t>
            </a:r>
          </a:p>
        </p:txBody>
      </p:sp>
      <p:sp>
        <p:nvSpPr>
          <p:cNvPr id="17" name="New shape"/>
          <p:cNvSpPr/>
          <p:nvPr/>
        </p:nvSpPr>
        <p:spPr>
          <a:xfrm>
            <a:off x="7038975" y="2814066"/>
            <a:ext cx="826643" cy="255905"/>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l" defTabSz="457200">
              <a:lnSpc>
                <a:spcPct val="97000"/>
              </a:lnSpc>
              <a:spcBef>
                <a:spcPct val="0"/>
              </a:spcBef>
              <a:spcAft>
                <a:spcPct val="0"/>
              </a:spcAft>
            </a:pPr>
            <a:r>
              <a:rPr sz="1300" b="1">
                <a:solidFill>
                  <a:srgbClr val="123469"/>
                </a:solidFill>
                <a:latin typeface="Calibri"/>
                <a:ea typeface="Calibri"/>
              </a:rPr>
              <a:t>4Q24 Mix</a:t>
            </a:r>
          </a:p>
        </p:txBody>
      </p:sp>
      <p:sp>
        <p:nvSpPr>
          <p:cNvPr id="18" name="New shape"/>
          <p:cNvSpPr/>
          <p:nvPr/>
        </p:nvSpPr>
        <p:spPr>
          <a:xfrm>
            <a:off x="78105" y="1802384"/>
            <a:ext cx="5975223" cy="3058668"/>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9" name="New picture"/>
          <p:cNvPicPr/>
          <p:nvPr/>
        </p:nvPicPr>
        <p:blipFill>
          <a:blip r:embed="rId5"/>
          <a:stretch>
            <a:fillRect/>
          </a:stretch>
        </p:blipFill>
        <p:spPr>
          <a:xfrm>
            <a:off x="78105" y="1802384"/>
            <a:ext cx="5975223" cy="3058668"/>
          </a:xfrm>
          <a:prstGeom prst="rect">
            <a:avLst/>
          </a:prstGeom>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New shape"/>
          <p:cNvSpPr/>
          <p:nvPr/>
        </p:nvSpPr>
        <p:spPr>
          <a:xfrm>
            <a:off x="0" y="-8509"/>
            <a:ext cx="9144000" cy="550418"/>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3" name="New picture"/>
          <p:cNvPicPr/>
          <p:nvPr/>
        </p:nvPicPr>
        <p:blipFill>
          <a:blip r:embed="rId2"/>
          <a:stretch>
            <a:fillRect/>
          </a:stretch>
        </p:blipFill>
        <p:spPr>
          <a:xfrm>
            <a:off x="0" y="-8509"/>
            <a:ext cx="9144000" cy="550418"/>
          </a:xfrm>
          <a:prstGeom prst="rect">
            <a:avLst/>
          </a:prstGeom>
        </p:spPr>
      </p:pic>
      <p:sp>
        <p:nvSpPr>
          <p:cNvPr id="4" name="New shape"/>
          <p:cNvSpPr/>
          <p:nvPr/>
        </p:nvSpPr>
        <p:spPr>
          <a:xfrm>
            <a:off x="125222" y="31623"/>
            <a:ext cx="6182741" cy="382651"/>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t"/>
          <a:lstStyle/>
          <a:p>
            <a:pPr algn="l" defTabSz="457200">
              <a:lnSpc>
                <a:spcPct val="100000"/>
              </a:lnSpc>
              <a:spcBef>
                <a:spcPct val="0"/>
              </a:spcBef>
              <a:spcAft>
                <a:spcPct val="0"/>
              </a:spcAft>
            </a:pPr>
            <a:r>
              <a:rPr sz="2400" b="1">
                <a:solidFill>
                  <a:srgbClr val="FFFFFF"/>
                </a:solidFill>
                <a:highlight>
                  <a:srgbClr val="00386B"/>
                </a:highlight>
                <a:latin typeface="Calibri"/>
                <a:ea typeface="Calibri"/>
              </a:rPr>
              <a:t>  Revenue - Fiscal 2025</a:t>
            </a:r>
          </a:p>
          <a:p>
            <a:pPr algn="l" defTabSz="457200">
              <a:lnSpc>
                <a:spcPct val="100000"/>
              </a:lnSpc>
              <a:spcBef>
                <a:spcPct val="0"/>
              </a:spcBef>
              <a:spcAft>
                <a:spcPct val="0"/>
              </a:spcAft>
            </a:pPr>
            <a:endParaRPr sz="1200">
              <a:solidFill>
                <a:srgbClr val="000000"/>
              </a:solidFill>
              <a:latin typeface="Arial"/>
              <a:ea typeface="Arial"/>
            </a:endParaRPr>
          </a:p>
        </p:txBody>
      </p:sp>
      <p:sp>
        <p:nvSpPr>
          <p:cNvPr id="5" name="New shape"/>
          <p:cNvSpPr/>
          <p:nvPr/>
        </p:nvSpPr>
        <p:spPr>
          <a:xfrm>
            <a:off x="6172200" y="960120"/>
            <a:ext cx="2552700" cy="1962150"/>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6" name="New picture"/>
          <p:cNvPicPr/>
          <p:nvPr/>
        </p:nvPicPr>
        <p:blipFill>
          <a:blip r:embed="rId3"/>
          <a:stretch>
            <a:fillRect/>
          </a:stretch>
        </p:blipFill>
        <p:spPr>
          <a:xfrm>
            <a:off x="6172200" y="960120"/>
            <a:ext cx="2552700" cy="1962150"/>
          </a:xfrm>
          <a:prstGeom prst="rect">
            <a:avLst/>
          </a:prstGeom>
        </p:spPr>
      </p:pic>
      <p:sp>
        <p:nvSpPr>
          <p:cNvPr id="7" name="New shape"/>
          <p:cNvSpPr/>
          <p:nvPr/>
        </p:nvSpPr>
        <p:spPr>
          <a:xfrm>
            <a:off x="6172200" y="3026664"/>
            <a:ext cx="2552700" cy="1964817"/>
          </a:xfrm>
          <a:prstGeom prst="rect">
            <a:avLst/>
          </a:prstGeom>
          <a:noFill/>
          <a:ln>
            <a:noFill/>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8" name="New picture"/>
          <p:cNvPicPr/>
          <p:nvPr/>
        </p:nvPicPr>
        <p:blipFill>
          <a:blip r:embed="rId4"/>
          <a:stretch>
            <a:fillRect/>
          </a:stretch>
        </p:blipFill>
        <p:spPr>
          <a:xfrm>
            <a:off x="6172200" y="3026664"/>
            <a:ext cx="2552700" cy="1964817"/>
          </a:xfrm>
          <a:prstGeom prst="rect">
            <a:avLst/>
          </a:prstGeom>
        </p:spPr>
      </p:pic>
      <p:sp>
        <p:nvSpPr>
          <p:cNvPr id="9" name="New shape"/>
          <p:cNvSpPr/>
          <p:nvPr/>
        </p:nvSpPr>
        <p:spPr>
          <a:xfrm>
            <a:off x="420497" y="498221"/>
            <a:ext cx="6172200" cy="585470"/>
          </a:xfrm>
          <a:prstGeom prst="rect">
            <a:avLst/>
          </a:prstGeom>
          <a:noFill/>
          <a:ln w="9525">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0" rIns="68580" bIns="34290" rtlCol="0" anchor="ctr"/>
          <a:lstStyle/>
          <a:p>
            <a:pPr algn="l" defTabSz="457200">
              <a:lnSpc>
                <a:spcPct val="97000"/>
              </a:lnSpc>
              <a:spcBef>
                <a:spcPct val="0"/>
              </a:spcBef>
              <a:spcAft>
                <a:spcPct val="0"/>
              </a:spcAft>
            </a:pPr>
            <a:r>
              <a:rPr sz="1600">
                <a:solidFill>
                  <a:srgbClr val="000000"/>
                </a:solidFill>
                <a:latin typeface="Calibri"/>
                <a:ea typeface="Calibri"/>
              </a:rPr>
              <a:t>(in millions)</a:t>
            </a:r>
          </a:p>
        </p:txBody>
      </p:sp>
      <p:sp>
        <p:nvSpPr>
          <p:cNvPr id="10" name="New shape"/>
          <p:cNvSpPr/>
          <p:nvPr/>
        </p:nvSpPr>
        <p:spPr>
          <a:xfrm>
            <a:off x="2297938" y="1545209"/>
            <a:ext cx="1469136" cy="255905"/>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Software Revenue Growth</a:t>
            </a:r>
          </a:p>
        </p:txBody>
      </p:sp>
      <p:sp>
        <p:nvSpPr>
          <p:cNvPr id="11" name="New shape"/>
          <p:cNvSpPr/>
          <p:nvPr/>
        </p:nvSpPr>
        <p:spPr>
          <a:xfrm>
            <a:off x="780034" y="1545209"/>
            <a:ext cx="1137285" cy="255905"/>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Total Revenue Growth</a:t>
            </a:r>
          </a:p>
        </p:txBody>
      </p:sp>
      <p:sp>
        <p:nvSpPr>
          <p:cNvPr id="12" name="New shape"/>
          <p:cNvSpPr/>
          <p:nvPr/>
        </p:nvSpPr>
        <p:spPr>
          <a:xfrm>
            <a:off x="4133977" y="1545209"/>
            <a:ext cx="1397381" cy="255905"/>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1300">
                <a:solidFill>
                  <a:srgbClr val="000000"/>
                </a:solidFill>
                <a:latin typeface="Calibri"/>
                <a:ea typeface="Calibri"/>
              </a:rPr>
              <a:t>Services Revenue Growth</a:t>
            </a:r>
          </a:p>
        </p:txBody>
      </p:sp>
      <p:sp>
        <p:nvSpPr>
          <p:cNvPr id="13" name="New shape"/>
          <p:cNvSpPr/>
          <p:nvPr/>
        </p:nvSpPr>
        <p:spPr>
          <a:xfrm>
            <a:off x="896112" y="1069848"/>
            <a:ext cx="905256" cy="373507"/>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+13%</a:t>
            </a:r>
          </a:p>
        </p:txBody>
      </p:sp>
      <p:sp>
        <p:nvSpPr>
          <p:cNvPr id="14" name="New shape"/>
          <p:cNvSpPr/>
          <p:nvPr/>
        </p:nvSpPr>
        <p:spPr>
          <a:xfrm>
            <a:off x="2578608" y="1069848"/>
            <a:ext cx="907796" cy="37363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+12%</a:t>
            </a:r>
          </a:p>
        </p:txBody>
      </p:sp>
      <p:sp>
        <p:nvSpPr>
          <p:cNvPr id="15" name="New shape"/>
          <p:cNvSpPr/>
          <p:nvPr/>
        </p:nvSpPr>
        <p:spPr>
          <a:xfrm>
            <a:off x="4343400" y="1069848"/>
            <a:ext cx="978408" cy="373634"/>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ctr" defTabSz="457200">
              <a:lnSpc>
                <a:spcPct val="97000"/>
              </a:lnSpc>
              <a:spcBef>
                <a:spcPct val="0"/>
              </a:spcBef>
              <a:spcAft>
                <a:spcPct val="0"/>
              </a:spcAft>
            </a:pPr>
            <a:r>
              <a:rPr sz="2700" b="1">
                <a:solidFill>
                  <a:srgbClr val="123469"/>
                </a:solidFill>
                <a:latin typeface="Calibri"/>
                <a:ea typeface="Calibri"/>
              </a:rPr>
              <a:t>+15%</a:t>
            </a:r>
          </a:p>
        </p:txBody>
      </p:sp>
      <p:sp>
        <p:nvSpPr>
          <p:cNvPr id="16" name="New shape"/>
          <p:cNvSpPr/>
          <p:nvPr/>
        </p:nvSpPr>
        <p:spPr>
          <a:xfrm>
            <a:off x="7020814" y="823087"/>
            <a:ext cx="855599" cy="274066"/>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l" defTabSz="457200">
              <a:lnSpc>
                <a:spcPct val="97000"/>
              </a:lnSpc>
              <a:spcBef>
                <a:spcPct val="0"/>
              </a:spcBef>
              <a:spcAft>
                <a:spcPct val="0"/>
              </a:spcAft>
            </a:pPr>
            <a:r>
              <a:rPr sz="1300" b="1">
                <a:solidFill>
                  <a:srgbClr val="123469"/>
                </a:solidFill>
                <a:latin typeface="Calibri"/>
                <a:ea typeface="Calibri"/>
              </a:rPr>
              <a:t>FY25 Mix</a:t>
            </a:r>
          </a:p>
        </p:txBody>
      </p:sp>
      <p:sp>
        <p:nvSpPr>
          <p:cNvPr id="17" name="New shape"/>
          <p:cNvSpPr/>
          <p:nvPr/>
        </p:nvSpPr>
        <p:spPr>
          <a:xfrm>
            <a:off x="7035292" y="2898775"/>
            <a:ext cx="826643" cy="255905"/>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68580" tIns="20193" rIns="68580" bIns="68580" rtlCol="0" anchor="t"/>
          <a:lstStyle/>
          <a:p>
            <a:pPr algn="l" defTabSz="457200">
              <a:lnSpc>
                <a:spcPct val="97000"/>
              </a:lnSpc>
              <a:spcBef>
                <a:spcPct val="0"/>
              </a:spcBef>
              <a:spcAft>
                <a:spcPct val="0"/>
              </a:spcAft>
            </a:pPr>
            <a:r>
              <a:rPr sz="1300" b="1">
                <a:solidFill>
                  <a:srgbClr val="123469"/>
                </a:solidFill>
                <a:latin typeface="Calibri"/>
                <a:ea typeface="Calibri"/>
              </a:rPr>
              <a:t>FY24 Mix</a:t>
            </a:r>
          </a:p>
        </p:txBody>
      </p:sp>
      <p:sp>
        <p:nvSpPr>
          <p:cNvPr id="18" name="New shape"/>
          <p:cNvSpPr/>
          <p:nvPr/>
        </p:nvSpPr>
        <p:spPr>
          <a:xfrm>
            <a:off x="82296" y="1883664"/>
            <a:ext cx="5971032" cy="3063240"/>
          </a:xfrm>
          <a:prstGeom prst="rect">
            <a:avLst/>
          </a:prstGeom>
          <a:noFill/>
          <a:ln w="25400">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lIns="91440" tIns="53340" rIns="91440" bIns="91440" rtlCol="0" anchor="ctr"/>
          <a:lstStyle/>
          <a:p>
            <a:endParaRPr/>
          </a:p>
        </p:txBody>
      </p:sp>
      <p:pic>
        <p:nvPicPr>
          <p:cNvPr id="19" name="New picture"/>
          <p:cNvPicPr/>
          <p:nvPr/>
        </p:nvPicPr>
        <p:blipFill>
          <a:blip r:embed="rId5"/>
          <a:stretch>
            <a:fillRect/>
          </a:stretch>
        </p:blipFill>
        <p:spPr>
          <a:xfrm>
            <a:off x="82296" y="1883664"/>
            <a:ext cx="5971032" cy="3063240"/>
          </a:xfrm>
          <a:prstGeom prst="rect">
            <a:avLst/>
          </a:prstGeom>
        </p:spPr>
      </p:pic>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6.1.158"/>
  <p:tag name="AS_RELEASE_DATE" val="2025.10.31"/>
  <p:tag name="AS_TITLE" val="Aspose.Slides for Java"/>
  <p:tag name="AS_VERSION" val="25.1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D9FB30E361614583491840D6BDA1F5" ma:contentTypeVersion="19" ma:contentTypeDescription="Create a new document." ma:contentTypeScope="" ma:versionID="dc6f9328c0dec220f7b27db88117ebf8">
  <xsd:schema xmlns:xsd="http://www.w3.org/2001/XMLSchema" xmlns:xs="http://www.w3.org/2001/XMLSchema" xmlns:p="http://schemas.microsoft.com/office/2006/metadata/properties" xmlns:ns2="5872f9ce-2735-4b40-a059-df9fb5eecbf7" xmlns:ns3="e0069626-8135-486f-9731-19d8276ebba8" targetNamespace="http://schemas.microsoft.com/office/2006/metadata/properties" ma:root="true" ma:fieldsID="ceb290c38107bd33737392164912dc78" ns2:_="" ns3:_="">
    <xsd:import namespace="5872f9ce-2735-4b40-a059-df9fb5eecbf7"/>
    <xsd:import namespace="e0069626-8135-486f-9731-19d8276ebba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72f9ce-2735-4b40-a059-df9fb5eecb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bf29a08-e67a-4941-852e-3dfa3e20e6f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0069626-8135-486f-9731-19d8276ebba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8317442-2ba3-4a7b-a2f9-c119935b1192}" ma:internalName="TaxCatchAll" ma:showField="CatchAllData" ma:web="e0069626-8135-486f-9731-19d8276ebb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872f9ce-2735-4b40-a059-df9fb5eecbf7">
      <Terms xmlns="http://schemas.microsoft.com/office/infopath/2007/PartnerControls"/>
    </lcf76f155ced4ddcb4097134ff3c332f>
    <TaxCatchAll xmlns="e0069626-8135-486f-9731-19d8276ebba8" xsi:nil="true"/>
  </documentManagement>
</p:properties>
</file>

<file path=customXml/itemProps1.xml><?xml version="1.0" encoding="utf-8"?>
<ds:datastoreItem xmlns:ds="http://schemas.openxmlformats.org/officeDocument/2006/customXml" ds:itemID="{9F2ED1F6-D55A-47D0-9872-6E2D9C4721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72f9ce-2735-4b40-a059-df9fb5eecbf7"/>
    <ds:schemaRef ds:uri="e0069626-8135-486f-9731-19d8276ebb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F45852-5D6D-4639-982A-7437445423D9}">
  <ds:schemaRefs>
    <ds:schemaRef ds:uri="http://schemas.microsoft.com/sharepoint/v3/contenttype/forms"/>
  </ds:schemaRefs>
</ds:datastoreItem>
</file>

<file path=customXml/itemProps3.xml><?xml version="1.0" encoding="utf-8"?>
<ds:datastoreItem xmlns:ds="http://schemas.openxmlformats.org/officeDocument/2006/customXml" ds:itemID="{C788255F-BFD1-46E4-B3F5-30BCE04F547B}">
  <ds:schemaRefs>
    <ds:schemaRef ds:uri="http://schemas.microsoft.com/office/2006/metadata/properties"/>
    <ds:schemaRef ds:uri="http://schemas.microsoft.com/office/infopath/2007/PartnerControls"/>
    <ds:schemaRef ds:uri="8ebfd1db-89dd-4759-9cbf-8cc478369197"/>
    <ds:schemaRef ds:uri="99468cb5-9958-4d55-936b-0e770701ca6f"/>
    <ds:schemaRef ds:uri="5872f9ce-2735-4b40-a059-df9fb5eecbf7"/>
    <ds:schemaRef ds:uri="e0069626-8135-486f-9731-19d8276ebba8"/>
  </ds:schemaRefs>
</ds:datastoreItem>
</file>

<file path=docMetadata/LabelInfo.xml><?xml version="1.0" encoding="utf-8"?>
<clbl:labelList xmlns:clbl="http://schemas.microsoft.com/office/2020/mipLabelMetadata">
  <clbl:label id="{a6fe9a73-9e05-4efc-b9b3-f4cc5eab196c}" enabled="0" method="" siteId="{a6fe9a73-9e05-4efc-b9b3-f4cc5eab196c}" removed="1"/>
</clbl:labelList>
</file>

<file path=docProps/app.xml><?xml version="1.0" encoding="utf-8"?>
<Properties xmlns="http://schemas.openxmlformats.org/officeDocument/2006/extended-properties" xmlns:vt="http://schemas.openxmlformats.org/officeDocument/2006/docPropsVTypes">
  <TotalTime>3</TotalTime>
  <Words>2146</Words>
  <Application>Microsoft Office PowerPoint</Application>
  <PresentationFormat>On-screen Show (16:9)</PresentationFormat>
  <Paragraphs>586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SLP Earnings Call Deck 25.4</dc:title>
  <dc:creator>Lisa Fortuna</dc:creator>
  <cp:lastModifiedBy>Lisa Fortuna</cp:lastModifiedBy>
  <cp:revision>2</cp:revision>
  <cp:lastPrinted>2025-11-21T19:48:45Z</cp:lastPrinted>
  <dcterms:created xsi:type="dcterms:W3CDTF">2025-11-21T19:48:45Z</dcterms:created>
  <dcterms:modified xsi:type="dcterms:W3CDTF">2025-11-24T15:31:26Z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0x010100FAD9FB30E361614583491840D6BDA1F5</vt:lpwstr>
  </property>
  <property fmtid="{D5CDD505-2E9C-101B-9397-08002B2CF9AE}" pid="3" name="MediaServiceImageTags">
    <vt:lpwstr/>
  </property>
</Properties>
</file>