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0" r:id="rId3"/>
    <p:sldId id="262" r:id="rId4"/>
    <p:sldId id="264" r:id="rId5"/>
    <p:sldId id="266" r:id="rId6"/>
    <p:sldId id="268" r:id="rId7"/>
    <p:sldId id="270" r:id="rId8"/>
    <p:sldId id="272" r:id="rId9"/>
    <p:sldId id="274" r:id="rId10"/>
    <p:sldId id="276" r:id="rId11"/>
    <p:sldId id="278" r:id="rId12"/>
    <p:sldId id="280" r:id="rId13"/>
    <p:sldId id="282" r:id="rId14"/>
    <p:sldId id="284" r:id="rId15"/>
    <p:sldId id="286" r:id="rId16"/>
    <p:sldId id="288" r:id="rId17"/>
    <p:sldId id="290" r:id="rId18"/>
    <p:sldId id="292" r:id="rId19"/>
    <p:sldId id="294" r:id="rId20"/>
    <p:sldId id="296" r:id="rId21"/>
    <p:sldId id="298" r:id="rId22"/>
    <p:sldId id="302" r:id="rId23"/>
  </p:sldIdLst>
  <p:sldSz cx="12192000" cy="6858000"/>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5B0097D-882B-389C-BDA0-D5E21E93CE63}" name="Will Frederick" initials="WF" userId="S::will.frederick@simulations-plus.com::1c0b42bd-3a6e-4552-ac98-f597d85101d3" providerId="AD"/>
  <p188:author id="{113C8DF5-239E-29F5-D27F-EA08BCE8B6D9}" name="Shawn O'Connor" initials="SO" userId="S::shawn@simulations-plus.com::67f6d260-3bb2-4177-b1a0-077155f7144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0"/>
    <p:restoredTop sz="0"/>
  </p:normalViewPr>
  <p:slideViewPr>
    <p:cSldViewPr>
      <p:cViewPr varScale="1">
        <p:scale>
          <a:sx n="115" d="100"/>
          <a:sy n="115" d="100"/>
        </p:scale>
        <p:origin x="294" y="114"/>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2" name="New shape"/>
          <p:cNvSpPr/>
          <p:nvPr/>
        </p:nvSpPr>
        <p:spPr>
          <a:xfrm>
            <a:off x="0" y="0"/>
            <a:ext cx="12192000" cy="6858000"/>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dirty="0"/>
          </a:p>
        </p:txBody>
      </p:sp>
      <p:pic>
        <p:nvPicPr>
          <p:cNvPr id="3" name="New picture"/>
          <p:cNvPicPr/>
          <p:nvPr/>
        </p:nvPicPr>
        <p:blipFill>
          <a:blip r:embed="rId2"/>
          <a:stretch>
            <a:fillRect/>
          </a:stretch>
        </p:blipFill>
        <p:spPr>
          <a:xfrm>
            <a:off x="0" y="0"/>
            <a:ext cx="12192000" cy="6858000"/>
          </a:xfrm>
          <a:prstGeom prst="rect">
            <a:avLst/>
          </a:prstGeom>
        </p:spPr>
      </p:pic>
      <p:sp>
        <p:nvSpPr>
          <p:cNvPr id="4" name="New shape"/>
          <p:cNvSpPr/>
          <p:nvPr/>
        </p:nvSpPr>
        <p:spPr>
          <a:xfrm>
            <a:off x="152400" y="6518910"/>
            <a:ext cx="4209034" cy="186563"/>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25908" rIns="91440" bIns="45720" rtlCol="0" anchor="t"/>
          <a:lstStyle/>
          <a:p>
            <a:pPr algn="l" defTabSz="457200">
              <a:lnSpc>
                <a:spcPct val="100000"/>
              </a:lnSpc>
              <a:spcBef>
                <a:spcPct val="0"/>
              </a:spcBef>
              <a:spcAft>
                <a:spcPct val="0"/>
              </a:spcAft>
            </a:pPr>
            <a:fld id="{0B6343E8-E9C9-4BE4-A61D-B215D0A523CE}" type="slidenum">
              <a:rPr sz="900">
                <a:solidFill>
                  <a:srgbClr val="FFFFFF"/>
                </a:solidFill>
                <a:latin typeface="Calibri"/>
                <a:ea typeface="Calibri"/>
              </a:rPr>
              <a:t>‹#›</a:t>
            </a:fld>
            <a:r>
              <a:rPr sz="900" dirty="0">
                <a:solidFill>
                  <a:srgbClr val="FFFFFF"/>
                </a:solidFill>
                <a:latin typeface="Calibri"/>
                <a:ea typeface="Calibri"/>
              </a:rPr>
              <a:t> | NASDAQ: SLP</a:t>
            </a:r>
          </a:p>
        </p:txBody>
      </p:sp>
      <p:sp>
        <p:nvSpPr>
          <p:cNvPr id="5" name="New shape"/>
          <p:cNvSpPr/>
          <p:nvPr/>
        </p:nvSpPr>
        <p:spPr>
          <a:xfrm>
            <a:off x="10154157" y="6518402"/>
            <a:ext cx="1807337" cy="209677"/>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dirty="0"/>
          </a:p>
        </p:txBody>
      </p:sp>
      <p:pic>
        <p:nvPicPr>
          <p:cNvPr id="6" name="New picture"/>
          <p:cNvPicPr/>
          <p:nvPr/>
        </p:nvPicPr>
        <p:blipFill>
          <a:blip r:embed="rId3"/>
          <a:stretch>
            <a:fillRect/>
          </a:stretch>
        </p:blipFill>
        <p:spPr>
          <a:xfrm>
            <a:off x="10154157" y="6518402"/>
            <a:ext cx="1807337" cy="209677"/>
          </a:xfrm>
          <a:prstGeom prst="rect">
            <a:avLst/>
          </a:prstGeom>
        </p:spPr>
      </p:pic>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bg>
      <p:bgPr>
        <a:solidFill>
          <a:srgbClr val="FFFFFF"/>
        </a:solidFill>
        <a:effectLst/>
      </p:bgPr>
    </p:bg>
    <p:spTree>
      <p:nvGrpSpPr>
        <p:cNvPr id="1" name=""/>
        <p:cNvGrpSpPr/>
        <p:nvPr/>
      </p:nvGrpSpPr>
      <p:grpSpPr>
        <a:xfrm>
          <a:off x="0" y="0"/>
          <a:ext cx="0" cy="0"/>
          <a:chOff x="0" y="0"/>
          <a:chExt cx="0" cy="0"/>
        </a:xfrm>
      </p:grpSpPr>
      <p:sp>
        <p:nvSpPr>
          <p:cNvPr id="2" name="New shape"/>
          <p:cNvSpPr/>
          <p:nvPr/>
        </p:nvSpPr>
        <p:spPr>
          <a:xfrm>
            <a:off x="0" y="0"/>
            <a:ext cx="12192000" cy="6858000"/>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dirty="0"/>
          </a:p>
        </p:txBody>
      </p:sp>
      <p:pic>
        <p:nvPicPr>
          <p:cNvPr id="3" name="New picture"/>
          <p:cNvPicPr/>
          <p:nvPr/>
        </p:nvPicPr>
        <p:blipFill>
          <a:blip r:embed="rId2"/>
          <a:stretch>
            <a:fillRect/>
          </a:stretch>
        </p:blipFill>
        <p:spPr>
          <a:xfrm>
            <a:off x="0" y="0"/>
            <a:ext cx="12192000" cy="6858000"/>
          </a:xfrm>
          <a:prstGeom prst="rect">
            <a:avLst/>
          </a:prstGeom>
        </p:spPr>
      </p:pic>
      <p:sp>
        <p:nvSpPr>
          <p:cNvPr id="4" name="New shape"/>
          <p:cNvSpPr/>
          <p:nvPr/>
        </p:nvSpPr>
        <p:spPr>
          <a:xfrm>
            <a:off x="0" y="6414389"/>
            <a:ext cx="4209034" cy="186563"/>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25908" rIns="91440" bIns="45720" rtlCol="0" anchor="t"/>
          <a:lstStyle/>
          <a:p>
            <a:pPr algn="l" defTabSz="457200">
              <a:lnSpc>
                <a:spcPct val="100000"/>
              </a:lnSpc>
              <a:spcBef>
                <a:spcPct val="0"/>
              </a:spcBef>
              <a:spcAft>
                <a:spcPct val="0"/>
              </a:spcAft>
            </a:pPr>
            <a:fld id="{80643F4C-F8DF-4768-95B7-D41FF082708C}" type="slidenum">
              <a:rPr sz="900">
                <a:solidFill>
                  <a:srgbClr val="FFFFFF"/>
                </a:solidFill>
                <a:latin typeface="Calibri"/>
                <a:ea typeface="Calibri"/>
              </a:rPr>
              <a:t>‹#›</a:t>
            </a:fld>
            <a:r>
              <a:rPr sz="900" dirty="0">
                <a:solidFill>
                  <a:srgbClr val="FFFFFF"/>
                </a:solidFill>
                <a:latin typeface="Calibri"/>
                <a:ea typeface="Calibri"/>
              </a:rPr>
              <a:t> | NASDAQ: SLP</a:t>
            </a:r>
          </a:p>
        </p:txBody>
      </p:sp>
      <p:sp>
        <p:nvSpPr>
          <p:cNvPr id="5" name="New shape"/>
          <p:cNvSpPr/>
          <p:nvPr/>
        </p:nvSpPr>
        <p:spPr>
          <a:xfrm>
            <a:off x="10154157" y="6518402"/>
            <a:ext cx="1807337" cy="209677"/>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dirty="0"/>
          </a:p>
        </p:txBody>
      </p:sp>
      <p:pic>
        <p:nvPicPr>
          <p:cNvPr id="6" name="New picture"/>
          <p:cNvPicPr/>
          <p:nvPr/>
        </p:nvPicPr>
        <p:blipFill>
          <a:blip r:embed="rId3"/>
          <a:stretch>
            <a:fillRect/>
          </a:stretch>
        </p:blipFill>
        <p:spPr>
          <a:xfrm>
            <a:off x="10154157" y="6518402"/>
            <a:ext cx="1807337" cy="209677"/>
          </a:xfrm>
          <a:prstGeom prst="rect">
            <a:avLst/>
          </a:prstGeom>
        </p:spPr>
      </p:pic>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Slide">
    <p:bg>
      <p:bgPr>
        <a:solidFill>
          <a:srgbClr val="FFFFFF"/>
        </a:solidFill>
        <a:effectLst/>
      </p:bgPr>
    </p:bg>
    <p:spTree>
      <p:nvGrpSpPr>
        <p:cNvPr id="1" name=""/>
        <p:cNvGrpSpPr/>
        <p:nvPr/>
      </p:nvGrpSpPr>
      <p:grpSpPr>
        <a:xfrm>
          <a:off x="0" y="0"/>
          <a:ext cx="0" cy="0"/>
          <a:chOff x="0" y="0"/>
          <a:chExt cx="0" cy="0"/>
        </a:xfrm>
      </p:grpSpPr>
      <p:sp>
        <p:nvSpPr>
          <p:cNvPr id="2" name="New shape"/>
          <p:cNvSpPr/>
          <p:nvPr/>
        </p:nvSpPr>
        <p:spPr>
          <a:xfrm>
            <a:off x="0" y="0"/>
            <a:ext cx="12192000" cy="6858000"/>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dirty="0"/>
          </a:p>
        </p:txBody>
      </p:sp>
      <p:pic>
        <p:nvPicPr>
          <p:cNvPr id="3" name="New picture"/>
          <p:cNvPicPr/>
          <p:nvPr/>
        </p:nvPicPr>
        <p:blipFill>
          <a:blip r:embed="rId2"/>
          <a:stretch>
            <a:fillRect/>
          </a:stretch>
        </p:blipFill>
        <p:spPr>
          <a:xfrm>
            <a:off x="0" y="0"/>
            <a:ext cx="12192000" cy="6858000"/>
          </a:xfrm>
          <a:prstGeom prst="rect">
            <a:avLst/>
          </a:prstGeom>
        </p:spPr>
      </p:pic>
      <p:sp>
        <p:nvSpPr>
          <p:cNvPr id="4" name="New shape"/>
          <p:cNvSpPr/>
          <p:nvPr/>
        </p:nvSpPr>
        <p:spPr>
          <a:xfrm>
            <a:off x="152400" y="6518910"/>
            <a:ext cx="4209034" cy="186563"/>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25908" rIns="91440" bIns="45720" rtlCol="0" anchor="t"/>
          <a:lstStyle/>
          <a:p>
            <a:pPr algn="l" defTabSz="457200">
              <a:lnSpc>
                <a:spcPct val="100000"/>
              </a:lnSpc>
              <a:spcBef>
                <a:spcPct val="0"/>
              </a:spcBef>
              <a:spcAft>
                <a:spcPct val="0"/>
              </a:spcAft>
            </a:pPr>
            <a:fld id="{0E7F4CFC-E13A-40EF-9072-3ED4C5F671BC}" type="slidenum">
              <a:rPr sz="900">
                <a:solidFill>
                  <a:srgbClr val="FFFFFF"/>
                </a:solidFill>
                <a:latin typeface="Calibri"/>
                <a:ea typeface="Calibri"/>
              </a:rPr>
              <a:t>‹#›</a:t>
            </a:fld>
            <a:r>
              <a:rPr sz="900" dirty="0">
                <a:solidFill>
                  <a:srgbClr val="FFFFFF"/>
                </a:solidFill>
                <a:latin typeface="Calibri"/>
                <a:ea typeface="Calibri"/>
              </a:rPr>
              <a:t> | NASDAQ: SLP</a:t>
            </a:r>
          </a:p>
        </p:txBody>
      </p:sp>
      <p:sp>
        <p:nvSpPr>
          <p:cNvPr id="5" name="New shape"/>
          <p:cNvSpPr/>
          <p:nvPr/>
        </p:nvSpPr>
        <p:spPr>
          <a:xfrm>
            <a:off x="10154157" y="6518402"/>
            <a:ext cx="1807337" cy="209677"/>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dirty="0"/>
          </a:p>
        </p:txBody>
      </p:sp>
      <p:pic>
        <p:nvPicPr>
          <p:cNvPr id="6" name="New picture"/>
          <p:cNvPicPr/>
          <p:nvPr/>
        </p:nvPicPr>
        <p:blipFill>
          <a:blip r:embed="rId3"/>
          <a:stretch>
            <a:fillRect/>
          </a:stretch>
        </p:blipFill>
        <p:spPr>
          <a:xfrm>
            <a:off x="10154157" y="6518402"/>
            <a:ext cx="1807337" cy="209677"/>
          </a:xfrm>
          <a:prstGeom prst="rect">
            <a:avLst/>
          </a:prstGeom>
        </p:spPr>
      </p:pic>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wo Content">
    <p:bg>
      <p:bgPr>
        <a:solidFill>
          <a:srgbClr val="FFFFFF"/>
        </a:solidFill>
        <a:effectLst/>
      </p:bgPr>
    </p:bg>
    <p:spTree>
      <p:nvGrpSpPr>
        <p:cNvPr id="1" name=""/>
        <p:cNvGrpSpPr/>
        <p:nvPr/>
      </p:nvGrpSpPr>
      <p:grpSpPr>
        <a:xfrm>
          <a:off x="0" y="0"/>
          <a:ext cx="0" cy="0"/>
          <a:chOff x="0" y="0"/>
          <a:chExt cx="0" cy="0"/>
        </a:xfrm>
      </p:grpSpPr>
      <p:sp>
        <p:nvSpPr>
          <p:cNvPr id="2" name="New shape"/>
          <p:cNvSpPr/>
          <p:nvPr/>
        </p:nvSpPr>
        <p:spPr>
          <a:xfrm>
            <a:off x="0" y="0"/>
            <a:ext cx="12192000" cy="6858000"/>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dirty="0"/>
          </a:p>
        </p:txBody>
      </p:sp>
      <p:pic>
        <p:nvPicPr>
          <p:cNvPr id="3" name="New picture"/>
          <p:cNvPicPr/>
          <p:nvPr/>
        </p:nvPicPr>
        <p:blipFill>
          <a:blip r:embed="rId2"/>
          <a:stretch>
            <a:fillRect/>
          </a:stretch>
        </p:blipFill>
        <p:spPr>
          <a:xfrm>
            <a:off x="0" y="0"/>
            <a:ext cx="12192000" cy="6858000"/>
          </a:xfrm>
          <a:prstGeom prst="rect">
            <a:avLst/>
          </a:prstGeom>
        </p:spPr>
      </p:pic>
      <p:sp>
        <p:nvSpPr>
          <p:cNvPr id="4" name="New shape"/>
          <p:cNvSpPr/>
          <p:nvPr/>
        </p:nvSpPr>
        <p:spPr>
          <a:xfrm>
            <a:off x="152400" y="6518910"/>
            <a:ext cx="4209034" cy="186563"/>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25908" rIns="91440" bIns="45720" rtlCol="0" anchor="t"/>
          <a:lstStyle/>
          <a:p>
            <a:pPr algn="l" defTabSz="457200">
              <a:lnSpc>
                <a:spcPct val="100000"/>
              </a:lnSpc>
              <a:spcBef>
                <a:spcPct val="0"/>
              </a:spcBef>
              <a:spcAft>
                <a:spcPct val="0"/>
              </a:spcAft>
            </a:pPr>
            <a:fld id="{8F1F0FF9-FC31-4154-A517-EEEE8A333C24}" type="slidenum">
              <a:rPr sz="900">
                <a:solidFill>
                  <a:srgbClr val="FFFFFF"/>
                </a:solidFill>
                <a:latin typeface="Calibri"/>
                <a:ea typeface="Calibri"/>
              </a:rPr>
              <a:t>‹#›</a:t>
            </a:fld>
            <a:r>
              <a:rPr sz="900" dirty="0">
                <a:solidFill>
                  <a:srgbClr val="FFFFFF"/>
                </a:solidFill>
                <a:latin typeface="Calibri"/>
                <a:ea typeface="Calibri"/>
              </a:rPr>
              <a:t> | NASDAQ: SLP</a:t>
            </a:r>
          </a:p>
        </p:txBody>
      </p:sp>
      <p:sp>
        <p:nvSpPr>
          <p:cNvPr id="5" name="New shape"/>
          <p:cNvSpPr/>
          <p:nvPr/>
        </p:nvSpPr>
        <p:spPr>
          <a:xfrm>
            <a:off x="10154157" y="6518402"/>
            <a:ext cx="1807337" cy="209677"/>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dirty="0"/>
          </a:p>
        </p:txBody>
      </p:sp>
      <p:pic>
        <p:nvPicPr>
          <p:cNvPr id="6" name="New picture"/>
          <p:cNvPicPr/>
          <p:nvPr/>
        </p:nvPicPr>
        <p:blipFill>
          <a:blip r:embed="rId3"/>
          <a:stretch>
            <a:fillRect/>
          </a:stretch>
        </p:blipFill>
        <p:spPr>
          <a:xfrm>
            <a:off x="10154157" y="6518402"/>
            <a:ext cx="1807337" cy="209677"/>
          </a:xfrm>
          <a:prstGeom prst="rect">
            <a:avLst/>
          </a:prstGeom>
        </p:spPr>
      </p:pic>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p:bg>
      <p:bgPr>
        <a:solidFill>
          <a:srgbClr val="FFFFFF"/>
        </a:solidFill>
        <a:effectLst/>
      </p:bgPr>
    </p:bg>
    <p:spTree>
      <p:nvGrpSpPr>
        <p:cNvPr id="1" name=""/>
        <p:cNvGrpSpPr/>
        <p:nvPr/>
      </p:nvGrpSpPr>
      <p:grpSpPr>
        <a:xfrm>
          <a:off x="0" y="0"/>
          <a:ext cx="0" cy="0"/>
          <a:chOff x="0" y="0"/>
          <a:chExt cx="0" cy="0"/>
        </a:xfrm>
      </p:grpSpPr>
      <p:sp>
        <p:nvSpPr>
          <p:cNvPr id="2" name="New shape"/>
          <p:cNvSpPr/>
          <p:nvPr/>
        </p:nvSpPr>
        <p:spPr>
          <a:xfrm>
            <a:off x="0" y="0"/>
            <a:ext cx="12192000" cy="6858000"/>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dirty="0"/>
          </a:p>
        </p:txBody>
      </p:sp>
      <p:pic>
        <p:nvPicPr>
          <p:cNvPr id="3" name="New picture"/>
          <p:cNvPicPr/>
          <p:nvPr/>
        </p:nvPicPr>
        <p:blipFill>
          <a:blip r:embed="rId2"/>
          <a:stretch>
            <a:fillRect/>
          </a:stretch>
        </p:blipFill>
        <p:spPr>
          <a:xfrm>
            <a:off x="0" y="0"/>
            <a:ext cx="12192000" cy="6858000"/>
          </a:xfrm>
          <a:prstGeom prst="rect">
            <a:avLst/>
          </a:prstGeom>
        </p:spPr>
      </p:pic>
      <p:sp>
        <p:nvSpPr>
          <p:cNvPr id="4" name="New shape"/>
          <p:cNvSpPr/>
          <p:nvPr/>
        </p:nvSpPr>
        <p:spPr>
          <a:xfrm>
            <a:off x="152400" y="6518910"/>
            <a:ext cx="4209034" cy="186563"/>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25908" rIns="91440" bIns="45720" rtlCol="0" anchor="t"/>
          <a:lstStyle/>
          <a:p>
            <a:pPr algn="l" defTabSz="457200">
              <a:lnSpc>
                <a:spcPct val="100000"/>
              </a:lnSpc>
              <a:spcBef>
                <a:spcPct val="0"/>
              </a:spcBef>
              <a:spcAft>
                <a:spcPct val="0"/>
              </a:spcAft>
            </a:pPr>
            <a:fld id="{625CE02D-C62D-4E62-8EB9-1FEA0D0EB739}" type="slidenum">
              <a:rPr sz="900">
                <a:solidFill>
                  <a:srgbClr val="FFFFFF"/>
                </a:solidFill>
                <a:latin typeface="Calibri"/>
                <a:ea typeface="Calibri"/>
              </a:rPr>
              <a:t>‹#›</a:t>
            </a:fld>
            <a:r>
              <a:rPr sz="900" dirty="0">
                <a:solidFill>
                  <a:srgbClr val="FFFFFF"/>
                </a:solidFill>
                <a:latin typeface="Calibri"/>
                <a:ea typeface="Calibri"/>
              </a:rPr>
              <a:t> | NASDAQ: SLP</a:t>
            </a:r>
          </a:p>
        </p:txBody>
      </p:sp>
      <p:sp>
        <p:nvSpPr>
          <p:cNvPr id="5" name="New shape"/>
          <p:cNvSpPr/>
          <p:nvPr/>
        </p:nvSpPr>
        <p:spPr>
          <a:xfrm>
            <a:off x="10154157" y="6518402"/>
            <a:ext cx="1807337" cy="209677"/>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dirty="0"/>
          </a:p>
        </p:txBody>
      </p:sp>
      <p:pic>
        <p:nvPicPr>
          <p:cNvPr id="6" name="New picture"/>
          <p:cNvPicPr/>
          <p:nvPr/>
        </p:nvPicPr>
        <p:blipFill>
          <a:blip r:embed="rId3"/>
          <a:stretch>
            <a:fillRect/>
          </a:stretch>
        </p:blipFill>
        <p:spPr>
          <a:xfrm>
            <a:off x="10154157" y="6518402"/>
            <a:ext cx="1807337" cy="209677"/>
          </a:xfrm>
          <a:prstGeom prst="rect">
            <a:avLst/>
          </a:prstGeom>
        </p:spPr>
      </p:pic>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bg>
      <p:bgPr>
        <a:solidFill>
          <a:srgbClr val="FFFFFF"/>
        </a:solidFill>
        <a:effectLst/>
      </p:bgPr>
    </p:bg>
    <p:spTree>
      <p:nvGrpSpPr>
        <p:cNvPr id="1" name=""/>
        <p:cNvGrpSpPr/>
        <p:nvPr/>
      </p:nvGrpSpPr>
      <p:grpSpPr>
        <a:xfrm>
          <a:off x="0" y="0"/>
          <a:ext cx="0" cy="0"/>
          <a:chOff x="0" y="0"/>
          <a:chExt cx="0" cy="0"/>
        </a:xfrm>
      </p:grpSpPr>
      <p:sp>
        <p:nvSpPr>
          <p:cNvPr id="2" name="New shape"/>
          <p:cNvSpPr/>
          <p:nvPr/>
        </p:nvSpPr>
        <p:spPr>
          <a:xfrm>
            <a:off x="0" y="0"/>
            <a:ext cx="12192000" cy="6858000"/>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dirty="0"/>
          </a:p>
        </p:txBody>
      </p:sp>
      <p:pic>
        <p:nvPicPr>
          <p:cNvPr id="3" name="New picture"/>
          <p:cNvPicPr/>
          <p:nvPr/>
        </p:nvPicPr>
        <p:blipFill>
          <a:blip r:embed="rId2"/>
          <a:stretch>
            <a:fillRect/>
          </a:stretch>
        </p:blipFill>
        <p:spPr>
          <a:xfrm>
            <a:off x="0" y="0"/>
            <a:ext cx="12192000" cy="6858000"/>
          </a:xfrm>
          <a:prstGeom prst="rect">
            <a:avLst/>
          </a:prstGeom>
        </p:spPr>
      </p:pic>
      <p:sp>
        <p:nvSpPr>
          <p:cNvPr id="4" name="New shape"/>
          <p:cNvSpPr/>
          <p:nvPr/>
        </p:nvSpPr>
        <p:spPr>
          <a:xfrm>
            <a:off x="152400" y="6518910"/>
            <a:ext cx="4209034" cy="186563"/>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25908" rIns="91440" bIns="45720" rtlCol="0" anchor="t"/>
          <a:lstStyle/>
          <a:p>
            <a:pPr algn="l" defTabSz="457200">
              <a:lnSpc>
                <a:spcPct val="100000"/>
              </a:lnSpc>
              <a:spcBef>
                <a:spcPct val="0"/>
              </a:spcBef>
              <a:spcAft>
                <a:spcPct val="0"/>
              </a:spcAft>
            </a:pPr>
            <a:fld id="{B167F883-F096-45DB-855F-D1574F073825}" type="slidenum">
              <a:rPr sz="900">
                <a:solidFill>
                  <a:srgbClr val="FFFFFF"/>
                </a:solidFill>
                <a:latin typeface="Calibri"/>
                <a:ea typeface="Calibri"/>
              </a:rPr>
              <a:t>‹#›</a:t>
            </a:fld>
            <a:r>
              <a:rPr sz="900" dirty="0">
                <a:solidFill>
                  <a:srgbClr val="FFFFFF"/>
                </a:solidFill>
                <a:latin typeface="Calibri"/>
                <a:ea typeface="Calibri"/>
              </a:rPr>
              <a:t> | NASDAQ: SLP</a:t>
            </a:r>
          </a:p>
        </p:txBody>
      </p:sp>
      <p:sp>
        <p:nvSpPr>
          <p:cNvPr id="5" name="New shape"/>
          <p:cNvSpPr/>
          <p:nvPr/>
        </p:nvSpPr>
        <p:spPr>
          <a:xfrm>
            <a:off x="10154157" y="6518402"/>
            <a:ext cx="1807337" cy="209677"/>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dirty="0"/>
          </a:p>
        </p:txBody>
      </p:sp>
      <p:pic>
        <p:nvPicPr>
          <p:cNvPr id="6" name="New picture"/>
          <p:cNvPicPr/>
          <p:nvPr/>
        </p:nvPicPr>
        <p:blipFill>
          <a:blip r:embed="rId3"/>
          <a:stretch>
            <a:fillRect/>
          </a:stretch>
        </p:blipFill>
        <p:spPr>
          <a:xfrm>
            <a:off x="10154157" y="6518402"/>
            <a:ext cx="1807337" cy="209677"/>
          </a:xfrm>
          <a:prstGeom prst="rect">
            <a:avLst/>
          </a:prstGeom>
        </p:spPr>
      </p:pic>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t>4/3/2023</a:t>
            </a:fld>
            <a:endParaRPr lang="en-US" dirty="0"/>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New shape"/>
          <p:cNvSpPr/>
          <p:nvPr/>
        </p:nvSpPr>
        <p:spPr>
          <a:xfrm>
            <a:off x="3063494" y="3474212"/>
            <a:ext cx="6005068" cy="1237361"/>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dirty="0"/>
          </a:p>
        </p:txBody>
      </p:sp>
      <p:pic>
        <p:nvPicPr>
          <p:cNvPr id="3" name="New picture"/>
          <p:cNvPicPr/>
          <p:nvPr/>
        </p:nvPicPr>
        <p:blipFill>
          <a:blip r:embed="rId2"/>
          <a:stretch>
            <a:fillRect/>
          </a:stretch>
        </p:blipFill>
        <p:spPr>
          <a:xfrm>
            <a:off x="3063494" y="3474212"/>
            <a:ext cx="6005068" cy="1237361"/>
          </a:xfrm>
          <a:prstGeom prst="rect">
            <a:avLst/>
          </a:prstGeom>
        </p:spPr>
      </p:pic>
      <p:sp>
        <p:nvSpPr>
          <p:cNvPr id="4" name="New shape"/>
          <p:cNvSpPr/>
          <p:nvPr/>
        </p:nvSpPr>
        <p:spPr>
          <a:xfrm>
            <a:off x="4592955" y="5146421"/>
            <a:ext cx="3301238" cy="597281"/>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25908" rIns="91440" bIns="45720" rtlCol="0" anchor="t"/>
          <a:lstStyle/>
          <a:p>
            <a:pPr algn="ctr" defTabSz="457200">
              <a:lnSpc>
                <a:spcPct val="120000"/>
              </a:lnSpc>
              <a:spcBef>
                <a:spcPct val="0"/>
              </a:spcBef>
              <a:spcAft>
                <a:spcPct val="0"/>
              </a:spcAft>
            </a:pPr>
            <a:r>
              <a:rPr sz="2900" b="1" dirty="0">
                <a:solidFill>
                  <a:srgbClr val="00A5DB"/>
                </a:solidFill>
                <a:latin typeface="Calibri"/>
                <a:ea typeface="Calibri"/>
              </a:rPr>
              <a:t>April 5, 2023</a:t>
            </a:r>
          </a:p>
        </p:txBody>
      </p:sp>
      <p:sp>
        <p:nvSpPr>
          <p:cNvPr id="5" name="New shape"/>
          <p:cNvSpPr/>
          <p:nvPr/>
        </p:nvSpPr>
        <p:spPr>
          <a:xfrm>
            <a:off x="10223119" y="5641086"/>
            <a:ext cx="217170" cy="10248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25908" rIns="91440" bIns="45720" rtlCol="0" anchor="t"/>
          <a:lstStyle/>
          <a:p>
            <a:pPr marL="25400" algn="l" defTabSz="457200">
              <a:lnSpc>
                <a:spcPct val="40000"/>
              </a:lnSpc>
              <a:spcBef>
                <a:spcPct val="0"/>
              </a:spcBef>
              <a:spcAft>
                <a:spcPct val="0"/>
              </a:spcAft>
            </a:pPr>
            <a:fld id="{BC7EE04E-2F8D-468B-A826-EECF5DA7DE94}" type="slidenum">
              <a:rPr sz="1800">
                <a:solidFill>
                  <a:srgbClr val="000000"/>
                </a:solidFill>
                <a:latin typeface="Calibri"/>
                <a:ea typeface="Calibri"/>
              </a:rPr>
              <a:t>1</a:t>
            </a:fld>
            <a:endParaRPr sz="1800" dirty="0">
              <a:solidFill>
                <a:srgbClr val="000000"/>
              </a:solidFill>
              <a:latin typeface="Calibri"/>
              <a:ea typeface="Calibri"/>
            </a:endParaRPr>
          </a:p>
        </p:txBody>
      </p:sp>
      <p:sp>
        <p:nvSpPr>
          <p:cNvPr id="6" name="New shape"/>
          <p:cNvSpPr/>
          <p:nvPr/>
        </p:nvSpPr>
        <p:spPr>
          <a:xfrm>
            <a:off x="4394581" y="213487"/>
            <a:ext cx="3149092" cy="2825877"/>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dirty="0"/>
          </a:p>
        </p:txBody>
      </p:sp>
      <p:pic>
        <p:nvPicPr>
          <p:cNvPr id="7" name="New picture"/>
          <p:cNvPicPr/>
          <p:nvPr/>
        </p:nvPicPr>
        <p:blipFill>
          <a:blip r:embed="rId3"/>
          <a:stretch>
            <a:fillRect/>
          </a:stretch>
        </p:blipFill>
        <p:spPr>
          <a:xfrm>
            <a:off x="4394581" y="213487"/>
            <a:ext cx="3149092" cy="2825877"/>
          </a:xfrm>
          <a:prstGeom prst="rect">
            <a:avLst/>
          </a:prstGeom>
        </p:spPr>
      </p:pic>
      <p:sp>
        <p:nvSpPr>
          <p:cNvPr id="8" name="New shape"/>
          <p:cNvSpPr/>
          <p:nvPr/>
        </p:nvSpPr>
        <p:spPr>
          <a:xfrm>
            <a:off x="2910840" y="4398390"/>
            <a:ext cx="6215507" cy="597281"/>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ctr" defTabSz="457200">
              <a:lnSpc>
                <a:spcPct val="100000"/>
              </a:lnSpc>
              <a:spcBef>
                <a:spcPct val="0"/>
              </a:spcBef>
              <a:spcAft>
                <a:spcPct val="0"/>
              </a:spcAft>
            </a:pPr>
            <a:r>
              <a:rPr sz="3800" dirty="0">
                <a:solidFill>
                  <a:srgbClr val="FFFFFF"/>
                </a:solidFill>
                <a:latin typeface="Calibri"/>
                <a:ea typeface="Calibri"/>
              </a:rPr>
              <a:t>Earnings Call - Q2 - FY23</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New shape"/>
          <p:cNvSpPr/>
          <p:nvPr/>
        </p:nvSpPr>
        <p:spPr>
          <a:xfrm>
            <a:off x="1988312" y="201930"/>
            <a:ext cx="8229600" cy="78066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25908" rIns="91440" bIns="45720" rtlCol="0" anchor="ctr"/>
          <a:lstStyle/>
          <a:p>
            <a:pPr algn="l" defTabSz="457200">
              <a:lnSpc>
                <a:spcPct val="100000"/>
              </a:lnSpc>
              <a:spcBef>
                <a:spcPct val="0"/>
              </a:spcBef>
              <a:spcAft>
                <a:spcPct val="0"/>
              </a:spcAft>
            </a:pPr>
            <a:r>
              <a:rPr sz="1800" dirty="0">
                <a:solidFill>
                  <a:srgbClr val="000000"/>
                </a:solidFill>
                <a:latin typeface="Calibri"/>
                <a:ea typeface="Calibri"/>
              </a:rPr>
              <a:t>Q4 Revenue </a:t>
            </a:r>
            <a:br>
              <a:rPr sz="1800" dirty="0">
                <a:solidFill>
                  <a:srgbClr val="000000"/>
                </a:solidFill>
                <a:latin typeface="Calibri"/>
                <a:ea typeface="Calibri"/>
              </a:rPr>
            </a:br>
            <a:r>
              <a:rPr sz="2200" dirty="0">
                <a:solidFill>
                  <a:srgbClr val="000000"/>
                </a:solidFill>
                <a:latin typeface="Calibri"/>
                <a:ea typeface="Calibri"/>
              </a:rPr>
              <a:t>(in millions)</a:t>
            </a:r>
          </a:p>
        </p:txBody>
      </p:sp>
      <p:sp>
        <p:nvSpPr>
          <p:cNvPr id="3" name="New shape"/>
          <p:cNvSpPr/>
          <p:nvPr/>
        </p:nvSpPr>
        <p:spPr>
          <a:xfrm>
            <a:off x="2155825" y="341249"/>
            <a:ext cx="8077200" cy="497840"/>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25908" rIns="91440" bIns="45720" rtlCol="0" anchor="t"/>
          <a:lstStyle/>
          <a:p>
            <a:pPr algn="ctr" defTabSz="457200">
              <a:lnSpc>
                <a:spcPct val="100000"/>
              </a:lnSpc>
              <a:spcBef>
                <a:spcPct val="0"/>
              </a:spcBef>
              <a:spcAft>
                <a:spcPct val="0"/>
              </a:spcAft>
            </a:pPr>
            <a:r>
              <a:rPr sz="3600" b="1" dirty="0">
                <a:solidFill>
                  <a:srgbClr val="4F81BD"/>
                </a:solidFill>
                <a:latin typeface="Calibri"/>
                <a:ea typeface="Calibri"/>
              </a:rPr>
              <a:t> </a:t>
            </a:r>
          </a:p>
        </p:txBody>
      </p:sp>
      <p:sp>
        <p:nvSpPr>
          <p:cNvPr id="4" name="New shape"/>
          <p:cNvSpPr/>
          <p:nvPr/>
        </p:nvSpPr>
        <p:spPr>
          <a:xfrm>
            <a:off x="1485900" y="1470533"/>
            <a:ext cx="5962650" cy="3810000"/>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dirty="0"/>
          </a:p>
        </p:txBody>
      </p:sp>
      <p:pic>
        <p:nvPicPr>
          <p:cNvPr id="5" name="New picture"/>
          <p:cNvPicPr/>
          <p:nvPr/>
        </p:nvPicPr>
        <p:blipFill>
          <a:blip r:embed="rId2"/>
          <a:stretch>
            <a:fillRect/>
          </a:stretch>
        </p:blipFill>
        <p:spPr>
          <a:xfrm>
            <a:off x="1485900" y="1470533"/>
            <a:ext cx="5962650" cy="3810000"/>
          </a:xfrm>
          <a:prstGeom prst="rect">
            <a:avLst/>
          </a:prstGeom>
        </p:spPr>
      </p:pic>
      <p:sp>
        <p:nvSpPr>
          <p:cNvPr id="6" name="New shape"/>
          <p:cNvSpPr/>
          <p:nvPr/>
        </p:nvSpPr>
        <p:spPr>
          <a:xfrm>
            <a:off x="8057515" y="1348994"/>
            <a:ext cx="2378202" cy="2242947"/>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dirty="0"/>
          </a:p>
        </p:txBody>
      </p:sp>
      <p:pic>
        <p:nvPicPr>
          <p:cNvPr id="7" name="New picture"/>
          <p:cNvPicPr/>
          <p:nvPr/>
        </p:nvPicPr>
        <p:blipFill>
          <a:blip r:embed="rId3"/>
          <a:stretch>
            <a:fillRect/>
          </a:stretch>
        </p:blipFill>
        <p:spPr>
          <a:xfrm>
            <a:off x="8057515" y="1348994"/>
            <a:ext cx="2378202" cy="2242947"/>
          </a:xfrm>
          <a:prstGeom prst="rect">
            <a:avLst/>
          </a:prstGeom>
        </p:spPr>
      </p:pic>
      <p:sp>
        <p:nvSpPr>
          <p:cNvPr id="8" name="New shape"/>
          <p:cNvSpPr/>
          <p:nvPr/>
        </p:nvSpPr>
        <p:spPr>
          <a:xfrm>
            <a:off x="4735703" y="769874"/>
            <a:ext cx="2664841" cy="423672"/>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ctr" defTabSz="457200">
              <a:lnSpc>
                <a:spcPct val="100000"/>
              </a:lnSpc>
              <a:spcBef>
                <a:spcPct val="0"/>
              </a:spcBef>
              <a:spcAft>
                <a:spcPct val="0"/>
              </a:spcAft>
            </a:pPr>
            <a:r>
              <a:rPr sz="2000" b="1" dirty="0">
                <a:solidFill>
                  <a:srgbClr val="4C7AB3"/>
                </a:solidFill>
                <a:latin typeface="Calibri"/>
                <a:ea typeface="Calibri"/>
              </a:rPr>
              <a:t>(in millions)</a:t>
            </a:r>
          </a:p>
        </p:txBody>
      </p:sp>
      <p:sp>
        <p:nvSpPr>
          <p:cNvPr id="9" name="New shape"/>
          <p:cNvSpPr/>
          <p:nvPr/>
        </p:nvSpPr>
        <p:spPr>
          <a:xfrm>
            <a:off x="8058531" y="3813810"/>
            <a:ext cx="2371725" cy="2238375"/>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dirty="0"/>
          </a:p>
        </p:txBody>
      </p:sp>
      <p:pic>
        <p:nvPicPr>
          <p:cNvPr id="10" name="New picture"/>
          <p:cNvPicPr/>
          <p:nvPr/>
        </p:nvPicPr>
        <p:blipFill>
          <a:blip r:embed="rId4"/>
          <a:stretch>
            <a:fillRect/>
          </a:stretch>
        </p:blipFill>
        <p:spPr>
          <a:xfrm>
            <a:off x="8058531" y="3813810"/>
            <a:ext cx="2371725" cy="2238375"/>
          </a:xfrm>
          <a:prstGeom prst="rect">
            <a:avLst/>
          </a:prstGeom>
        </p:spPr>
      </p:pic>
      <p:sp>
        <p:nvSpPr>
          <p:cNvPr id="11" name="New shape"/>
          <p:cNvSpPr/>
          <p:nvPr/>
        </p:nvSpPr>
        <p:spPr>
          <a:xfrm>
            <a:off x="3507613" y="5731002"/>
            <a:ext cx="1958975" cy="341249"/>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1800" dirty="0">
                <a:solidFill>
                  <a:srgbClr val="FFFFFF"/>
                </a:solidFill>
                <a:latin typeface="Calibri"/>
                <a:ea typeface="Calibri"/>
              </a:rPr>
              <a:t>Software Revenue</a:t>
            </a:r>
          </a:p>
        </p:txBody>
      </p:sp>
      <p:sp>
        <p:nvSpPr>
          <p:cNvPr id="12" name="New shape"/>
          <p:cNvSpPr/>
          <p:nvPr/>
        </p:nvSpPr>
        <p:spPr>
          <a:xfrm>
            <a:off x="1759839" y="5715127"/>
            <a:ext cx="1516507" cy="341249"/>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1800" dirty="0">
                <a:solidFill>
                  <a:srgbClr val="FFFFFF"/>
                </a:solidFill>
                <a:latin typeface="Calibri"/>
                <a:ea typeface="Calibri"/>
              </a:rPr>
              <a:t>Total Revenue</a:t>
            </a:r>
          </a:p>
        </p:txBody>
      </p:sp>
      <p:sp>
        <p:nvSpPr>
          <p:cNvPr id="13" name="New shape"/>
          <p:cNvSpPr/>
          <p:nvPr/>
        </p:nvSpPr>
        <p:spPr>
          <a:xfrm>
            <a:off x="5697855" y="5721477"/>
            <a:ext cx="1863217" cy="341249"/>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1800" dirty="0">
                <a:solidFill>
                  <a:srgbClr val="FFFFFF"/>
                </a:solidFill>
                <a:latin typeface="Calibri"/>
                <a:ea typeface="Calibri"/>
              </a:rPr>
              <a:t>Services Revenue</a:t>
            </a:r>
          </a:p>
        </p:txBody>
      </p:sp>
      <p:sp>
        <p:nvSpPr>
          <p:cNvPr id="14" name="New shape"/>
          <p:cNvSpPr/>
          <p:nvPr/>
        </p:nvSpPr>
        <p:spPr>
          <a:xfrm>
            <a:off x="4707128" y="201930"/>
            <a:ext cx="2772918" cy="592328"/>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ctr" defTabSz="457200">
              <a:lnSpc>
                <a:spcPct val="100000"/>
              </a:lnSpc>
              <a:spcBef>
                <a:spcPct val="0"/>
              </a:spcBef>
              <a:spcAft>
                <a:spcPct val="0"/>
              </a:spcAft>
            </a:pPr>
            <a:r>
              <a:rPr sz="3600" b="1" dirty="0">
                <a:solidFill>
                  <a:srgbClr val="4C7AB3"/>
                </a:solidFill>
                <a:latin typeface="Calibri"/>
                <a:ea typeface="Calibri"/>
              </a:rPr>
              <a:t>Revenue - Q2</a:t>
            </a:r>
          </a:p>
        </p:txBody>
      </p:sp>
      <p:sp>
        <p:nvSpPr>
          <p:cNvPr id="15" name="New shape"/>
          <p:cNvSpPr/>
          <p:nvPr/>
        </p:nvSpPr>
        <p:spPr>
          <a:xfrm>
            <a:off x="1912874" y="5153533"/>
            <a:ext cx="1210437" cy="498094"/>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3600" b="1" dirty="0">
                <a:solidFill>
                  <a:srgbClr val="FFFFFF"/>
                </a:solidFill>
                <a:latin typeface="Calibri"/>
                <a:ea typeface="Calibri"/>
              </a:rPr>
              <a:t>+6%</a:t>
            </a:r>
          </a:p>
        </p:txBody>
      </p:sp>
      <p:sp>
        <p:nvSpPr>
          <p:cNvPr id="16" name="New shape"/>
          <p:cNvSpPr/>
          <p:nvPr/>
        </p:nvSpPr>
        <p:spPr>
          <a:xfrm>
            <a:off x="3862959" y="5153533"/>
            <a:ext cx="1210437" cy="498221"/>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3600" b="1" dirty="0">
                <a:solidFill>
                  <a:srgbClr val="FFFFFF"/>
                </a:solidFill>
                <a:latin typeface="Calibri"/>
                <a:ea typeface="Calibri"/>
              </a:rPr>
              <a:t>+7%</a:t>
            </a:r>
          </a:p>
        </p:txBody>
      </p:sp>
      <p:sp>
        <p:nvSpPr>
          <p:cNvPr id="17" name="New shape"/>
          <p:cNvSpPr/>
          <p:nvPr/>
        </p:nvSpPr>
        <p:spPr>
          <a:xfrm>
            <a:off x="5977255" y="5153533"/>
            <a:ext cx="1304544" cy="498221"/>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3600" b="1" dirty="0">
                <a:solidFill>
                  <a:srgbClr val="FFFFFF"/>
                </a:solidFill>
                <a:latin typeface="Calibri"/>
                <a:ea typeface="Calibri"/>
              </a:rPr>
              <a:t>+4%</a:t>
            </a:r>
          </a:p>
        </p:txBody>
      </p:sp>
      <p:sp>
        <p:nvSpPr>
          <p:cNvPr id="18" name="New shape"/>
          <p:cNvSpPr/>
          <p:nvPr/>
        </p:nvSpPr>
        <p:spPr>
          <a:xfrm>
            <a:off x="8685657" y="1105154"/>
            <a:ext cx="1140968" cy="365506"/>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1800" b="1" dirty="0">
                <a:solidFill>
                  <a:srgbClr val="FFFFFF"/>
                </a:solidFill>
                <a:latin typeface="Calibri"/>
                <a:ea typeface="Calibri"/>
              </a:rPr>
              <a:t>2Q23 Mix</a:t>
            </a:r>
          </a:p>
        </p:txBody>
      </p:sp>
      <p:sp>
        <p:nvSpPr>
          <p:cNvPr id="19" name="New shape"/>
          <p:cNvSpPr/>
          <p:nvPr/>
        </p:nvSpPr>
        <p:spPr>
          <a:xfrm>
            <a:off x="8695563" y="3557143"/>
            <a:ext cx="1102233" cy="341249"/>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1800" b="1" dirty="0">
                <a:solidFill>
                  <a:srgbClr val="FFFFFF"/>
                </a:solidFill>
                <a:latin typeface="Calibri"/>
                <a:ea typeface="Calibri"/>
              </a:rPr>
              <a:t>2Q22 Mix</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New shape"/>
          <p:cNvSpPr/>
          <p:nvPr/>
        </p:nvSpPr>
        <p:spPr>
          <a:xfrm>
            <a:off x="1988312" y="201930"/>
            <a:ext cx="8229600" cy="395986"/>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25908" rIns="91440" bIns="45720" rtlCol="0" anchor="ctr"/>
          <a:lstStyle/>
          <a:p>
            <a:pPr algn="l" defTabSz="457200">
              <a:lnSpc>
                <a:spcPct val="100000"/>
              </a:lnSpc>
              <a:spcBef>
                <a:spcPct val="0"/>
              </a:spcBef>
              <a:spcAft>
                <a:spcPct val="0"/>
              </a:spcAft>
            </a:pPr>
            <a:r>
              <a:rPr sz="1800" dirty="0">
                <a:solidFill>
                  <a:srgbClr val="000000"/>
                </a:solidFill>
                <a:latin typeface="Calibri"/>
                <a:ea typeface="Calibri"/>
              </a:rPr>
              <a:t>Q4 Revenue </a:t>
            </a:r>
            <a:br>
              <a:rPr sz="1800" dirty="0">
                <a:solidFill>
                  <a:srgbClr val="000000"/>
                </a:solidFill>
                <a:latin typeface="Calibri"/>
                <a:ea typeface="Calibri"/>
              </a:rPr>
            </a:br>
            <a:r>
              <a:rPr sz="2200" dirty="0">
                <a:solidFill>
                  <a:srgbClr val="000000"/>
                </a:solidFill>
                <a:latin typeface="Calibri"/>
                <a:ea typeface="Calibri"/>
              </a:rPr>
              <a:t>(in millions)</a:t>
            </a:r>
          </a:p>
        </p:txBody>
      </p:sp>
      <p:sp>
        <p:nvSpPr>
          <p:cNvPr id="3" name="New shape"/>
          <p:cNvSpPr/>
          <p:nvPr/>
        </p:nvSpPr>
        <p:spPr>
          <a:xfrm>
            <a:off x="2155825" y="341249"/>
            <a:ext cx="8077200" cy="497840"/>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25908" rIns="91440" bIns="45720" rtlCol="0" anchor="t"/>
          <a:lstStyle/>
          <a:p>
            <a:pPr algn="ctr" defTabSz="457200">
              <a:lnSpc>
                <a:spcPct val="100000"/>
              </a:lnSpc>
              <a:spcBef>
                <a:spcPct val="0"/>
              </a:spcBef>
              <a:spcAft>
                <a:spcPct val="0"/>
              </a:spcAft>
            </a:pPr>
            <a:r>
              <a:rPr sz="3600" b="1" dirty="0">
                <a:solidFill>
                  <a:srgbClr val="4F81BD"/>
                </a:solidFill>
                <a:latin typeface="Calibri"/>
                <a:ea typeface="Calibri"/>
              </a:rPr>
              <a:t> </a:t>
            </a:r>
          </a:p>
        </p:txBody>
      </p:sp>
      <p:sp>
        <p:nvSpPr>
          <p:cNvPr id="4" name="New shape"/>
          <p:cNvSpPr/>
          <p:nvPr/>
        </p:nvSpPr>
        <p:spPr>
          <a:xfrm>
            <a:off x="1485900" y="1356233"/>
            <a:ext cx="5962650" cy="3810000"/>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dirty="0"/>
          </a:p>
        </p:txBody>
      </p:sp>
      <p:pic>
        <p:nvPicPr>
          <p:cNvPr id="5" name="New picture"/>
          <p:cNvPicPr/>
          <p:nvPr/>
        </p:nvPicPr>
        <p:blipFill>
          <a:blip r:embed="rId2"/>
          <a:stretch>
            <a:fillRect/>
          </a:stretch>
        </p:blipFill>
        <p:spPr>
          <a:xfrm>
            <a:off x="1485900" y="1356233"/>
            <a:ext cx="5962650" cy="3810000"/>
          </a:xfrm>
          <a:prstGeom prst="rect">
            <a:avLst/>
          </a:prstGeom>
        </p:spPr>
      </p:pic>
      <p:sp>
        <p:nvSpPr>
          <p:cNvPr id="6" name="New shape"/>
          <p:cNvSpPr/>
          <p:nvPr/>
        </p:nvSpPr>
        <p:spPr>
          <a:xfrm>
            <a:off x="8049514" y="1351534"/>
            <a:ext cx="2371725" cy="2238375"/>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dirty="0"/>
          </a:p>
        </p:txBody>
      </p:sp>
      <p:pic>
        <p:nvPicPr>
          <p:cNvPr id="7" name="New picture"/>
          <p:cNvPicPr/>
          <p:nvPr/>
        </p:nvPicPr>
        <p:blipFill>
          <a:blip r:embed="rId3"/>
          <a:stretch>
            <a:fillRect/>
          </a:stretch>
        </p:blipFill>
        <p:spPr>
          <a:xfrm>
            <a:off x="8049514" y="1351534"/>
            <a:ext cx="2371725" cy="2238375"/>
          </a:xfrm>
          <a:prstGeom prst="rect">
            <a:avLst/>
          </a:prstGeom>
        </p:spPr>
      </p:pic>
      <p:sp>
        <p:nvSpPr>
          <p:cNvPr id="8" name="New shape"/>
          <p:cNvSpPr/>
          <p:nvPr/>
        </p:nvSpPr>
        <p:spPr>
          <a:xfrm>
            <a:off x="8059039" y="3815715"/>
            <a:ext cx="2371725" cy="2238375"/>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dirty="0"/>
          </a:p>
        </p:txBody>
      </p:sp>
      <p:pic>
        <p:nvPicPr>
          <p:cNvPr id="9" name="New picture"/>
          <p:cNvPicPr/>
          <p:nvPr/>
        </p:nvPicPr>
        <p:blipFill>
          <a:blip r:embed="rId4"/>
          <a:stretch>
            <a:fillRect/>
          </a:stretch>
        </p:blipFill>
        <p:spPr>
          <a:xfrm>
            <a:off x="8059039" y="3815715"/>
            <a:ext cx="2371725" cy="2238375"/>
          </a:xfrm>
          <a:prstGeom prst="rect">
            <a:avLst/>
          </a:prstGeom>
        </p:spPr>
      </p:pic>
      <p:sp>
        <p:nvSpPr>
          <p:cNvPr id="10" name="New shape"/>
          <p:cNvSpPr/>
          <p:nvPr/>
        </p:nvSpPr>
        <p:spPr>
          <a:xfrm>
            <a:off x="3506089" y="5721477"/>
            <a:ext cx="1958975" cy="341249"/>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1800" dirty="0">
                <a:solidFill>
                  <a:srgbClr val="FFFFFF"/>
                </a:solidFill>
                <a:latin typeface="Calibri"/>
                <a:ea typeface="Calibri"/>
              </a:rPr>
              <a:t>Software Revenue</a:t>
            </a:r>
          </a:p>
        </p:txBody>
      </p:sp>
      <p:sp>
        <p:nvSpPr>
          <p:cNvPr id="11" name="New shape"/>
          <p:cNvSpPr/>
          <p:nvPr/>
        </p:nvSpPr>
        <p:spPr>
          <a:xfrm>
            <a:off x="1768602" y="5693664"/>
            <a:ext cx="1516507" cy="341249"/>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1800" dirty="0">
                <a:solidFill>
                  <a:srgbClr val="FFFFFF"/>
                </a:solidFill>
                <a:latin typeface="Calibri"/>
                <a:ea typeface="Calibri"/>
              </a:rPr>
              <a:t>Total Revenue</a:t>
            </a:r>
          </a:p>
        </p:txBody>
      </p:sp>
      <p:sp>
        <p:nvSpPr>
          <p:cNvPr id="12" name="New shape"/>
          <p:cNvSpPr/>
          <p:nvPr/>
        </p:nvSpPr>
        <p:spPr>
          <a:xfrm>
            <a:off x="5686044" y="5712587"/>
            <a:ext cx="1863217" cy="341249"/>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1800" dirty="0">
                <a:solidFill>
                  <a:srgbClr val="FFFFFF"/>
                </a:solidFill>
                <a:latin typeface="Calibri"/>
                <a:ea typeface="Calibri"/>
              </a:rPr>
              <a:t>Services Revenue</a:t>
            </a:r>
          </a:p>
        </p:txBody>
      </p:sp>
      <p:sp>
        <p:nvSpPr>
          <p:cNvPr id="13" name="New shape"/>
          <p:cNvSpPr/>
          <p:nvPr/>
        </p:nvSpPr>
        <p:spPr>
          <a:xfrm>
            <a:off x="1921637" y="5145151"/>
            <a:ext cx="1210437" cy="502920"/>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3600" b="1" dirty="0">
                <a:solidFill>
                  <a:srgbClr val="FFFFFF"/>
                </a:solidFill>
                <a:latin typeface="Calibri"/>
                <a:ea typeface="Calibri"/>
              </a:rPr>
              <a:t>+2%</a:t>
            </a:r>
          </a:p>
        </p:txBody>
      </p:sp>
      <p:sp>
        <p:nvSpPr>
          <p:cNvPr id="14" name="New shape"/>
          <p:cNvSpPr/>
          <p:nvPr/>
        </p:nvSpPr>
        <p:spPr>
          <a:xfrm>
            <a:off x="3862959" y="5146294"/>
            <a:ext cx="1210437" cy="502793"/>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3600" b="1" dirty="0">
                <a:solidFill>
                  <a:srgbClr val="FFFFFF"/>
                </a:solidFill>
                <a:latin typeface="Calibri"/>
                <a:ea typeface="Calibri"/>
              </a:rPr>
              <a:t>-3%</a:t>
            </a:r>
          </a:p>
        </p:txBody>
      </p:sp>
      <p:sp>
        <p:nvSpPr>
          <p:cNvPr id="15" name="New shape"/>
          <p:cNvSpPr/>
          <p:nvPr/>
        </p:nvSpPr>
        <p:spPr>
          <a:xfrm>
            <a:off x="5922645" y="5164201"/>
            <a:ext cx="1210437" cy="502793"/>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3600" b="1" dirty="0">
                <a:solidFill>
                  <a:srgbClr val="FFFFFF"/>
                </a:solidFill>
                <a:latin typeface="Calibri"/>
                <a:ea typeface="Calibri"/>
              </a:rPr>
              <a:t>+11%</a:t>
            </a:r>
          </a:p>
        </p:txBody>
      </p:sp>
      <p:sp>
        <p:nvSpPr>
          <p:cNvPr id="16" name="New shape"/>
          <p:cNvSpPr/>
          <p:nvPr/>
        </p:nvSpPr>
        <p:spPr>
          <a:xfrm>
            <a:off x="1861058" y="219329"/>
            <a:ext cx="8476361" cy="502920"/>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25908" rIns="91440" bIns="45720" rtlCol="0" anchor="t"/>
          <a:lstStyle/>
          <a:p>
            <a:pPr algn="ctr" defTabSz="457200">
              <a:lnSpc>
                <a:spcPct val="100000"/>
              </a:lnSpc>
              <a:spcBef>
                <a:spcPct val="0"/>
              </a:spcBef>
              <a:spcAft>
                <a:spcPct val="0"/>
              </a:spcAft>
            </a:pPr>
            <a:r>
              <a:rPr sz="3600" b="1" dirty="0">
                <a:solidFill>
                  <a:srgbClr val="4F81BD"/>
                </a:solidFill>
                <a:latin typeface="Calibri"/>
                <a:ea typeface="Calibri"/>
              </a:rPr>
              <a:t> Revenue - YTD</a:t>
            </a:r>
          </a:p>
        </p:txBody>
      </p:sp>
      <p:sp>
        <p:nvSpPr>
          <p:cNvPr id="17" name="New shape"/>
          <p:cNvSpPr/>
          <p:nvPr/>
        </p:nvSpPr>
        <p:spPr>
          <a:xfrm>
            <a:off x="8730615" y="1106043"/>
            <a:ext cx="1123696" cy="395986"/>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1800" b="1" dirty="0">
                <a:solidFill>
                  <a:srgbClr val="FFFFFF"/>
                </a:solidFill>
                <a:latin typeface="Calibri"/>
                <a:ea typeface="Calibri"/>
              </a:rPr>
              <a:t>FY23 Mix</a:t>
            </a:r>
          </a:p>
        </p:txBody>
      </p:sp>
      <p:sp>
        <p:nvSpPr>
          <p:cNvPr id="18" name="New shape"/>
          <p:cNvSpPr/>
          <p:nvPr/>
        </p:nvSpPr>
        <p:spPr>
          <a:xfrm>
            <a:off x="8740140" y="3561461"/>
            <a:ext cx="1123696" cy="321056"/>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1800" b="1" dirty="0">
                <a:solidFill>
                  <a:srgbClr val="FFFFFF"/>
                </a:solidFill>
                <a:latin typeface="Calibri"/>
                <a:ea typeface="Calibri"/>
              </a:rPr>
              <a:t>FY22 Mix</a:t>
            </a:r>
          </a:p>
        </p:txBody>
      </p:sp>
      <p:sp>
        <p:nvSpPr>
          <p:cNvPr id="19" name="New shape"/>
          <p:cNvSpPr/>
          <p:nvPr/>
        </p:nvSpPr>
        <p:spPr>
          <a:xfrm>
            <a:off x="4716653" y="769874"/>
            <a:ext cx="2664841" cy="423672"/>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ctr" defTabSz="457200">
              <a:lnSpc>
                <a:spcPct val="100000"/>
              </a:lnSpc>
              <a:spcBef>
                <a:spcPct val="0"/>
              </a:spcBef>
              <a:spcAft>
                <a:spcPct val="0"/>
              </a:spcAft>
            </a:pPr>
            <a:r>
              <a:rPr sz="2000" b="1" dirty="0">
                <a:solidFill>
                  <a:srgbClr val="4C7AB3"/>
                </a:solidFill>
                <a:latin typeface="Calibri"/>
                <a:ea typeface="Calibri"/>
              </a:rPr>
              <a:t>(in millions)</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New shape"/>
          <p:cNvSpPr/>
          <p:nvPr/>
        </p:nvSpPr>
        <p:spPr>
          <a:xfrm>
            <a:off x="2053971" y="241554"/>
            <a:ext cx="8083804" cy="553974"/>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a:lnSpc>
                <a:spcPct val="100000"/>
              </a:lnSpc>
              <a:spcBef>
                <a:spcPct val="0"/>
              </a:spcBef>
              <a:spcAft>
                <a:spcPct val="0"/>
              </a:spcAft>
            </a:pPr>
            <a:r>
              <a:rPr sz="3600" b="1" dirty="0">
                <a:solidFill>
                  <a:srgbClr val="4F81BD"/>
                </a:solidFill>
                <a:latin typeface="Calibri"/>
                <a:ea typeface="Calibri"/>
              </a:rPr>
              <a:t>Gross Margin Trends - Q2</a:t>
            </a:r>
          </a:p>
        </p:txBody>
      </p:sp>
      <p:sp>
        <p:nvSpPr>
          <p:cNvPr id="3" name="New shape"/>
          <p:cNvSpPr/>
          <p:nvPr/>
        </p:nvSpPr>
        <p:spPr>
          <a:xfrm>
            <a:off x="1724025" y="1389761"/>
            <a:ext cx="8743696" cy="4276090"/>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dirty="0"/>
          </a:p>
        </p:txBody>
      </p:sp>
      <p:pic>
        <p:nvPicPr>
          <p:cNvPr id="4" name="New picture"/>
          <p:cNvPicPr/>
          <p:nvPr/>
        </p:nvPicPr>
        <p:blipFill>
          <a:blip r:embed="rId2"/>
          <a:stretch>
            <a:fillRect/>
          </a:stretch>
        </p:blipFill>
        <p:spPr>
          <a:xfrm>
            <a:off x="1724025" y="1389761"/>
            <a:ext cx="8743696" cy="4276090"/>
          </a:xfrm>
          <a:prstGeom prst="rect">
            <a:avLst/>
          </a:prstGeom>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New shape"/>
          <p:cNvSpPr/>
          <p:nvPr/>
        </p:nvSpPr>
        <p:spPr>
          <a:xfrm>
            <a:off x="1724025" y="1389761"/>
            <a:ext cx="8743696" cy="4276090"/>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dirty="0"/>
          </a:p>
        </p:txBody>
      </p:sp>
      <p:pic>
        <p:nvPicPr>
          <p:cNvPr id="3" name="New picture"/>
          <p:cNvPicPr/>
          <p:nvPr/>
        </p:nvPicPr>
        <p:blipFill>
          <a:blip r:embed="rId2"/>
          <a:stretch>
            <a:fillRect/>
          </a:stretch>
        </p:blipFill>
        <p:spPr>
          <a:xfrm>
            <a:off x="1724025" y="1389761"/>
            <a:ext cx="8743696" cy="4276090"/>
          </a:xfrm>
          <a:prstGeom prst="rect">
            <a:avLst/>
          </a:prstGeom>
        </p:spPr>
      </p:pic>
      <p:sp>
        <p:nvSpPr>
          <p:cNvPr id="4" name="New shape"/>
          <p:cNvSpPr/>
          <p:nvPr/>
        </p:nvSpPr>
        <p:spPr>
          <a:xfrm>
            <a:off x="2053971" y="247523"/>
            <a:ext cx="8083804" cy="553974"/>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a:lnSpc>
                <a:spcPct val="100000"/>
              </a:lnSpc>
              <a:spcBef>
                <a:spcPct val="0"/>
              </a:spcBef>
              <a:spcAft>
                <a:spcPct val="0"/>
              </a:spcAft>
            </a:pPr>
            <a:r>
              <a:rPr sz="3600" b="1" dirty="0">
                <a:solidFill>
                  <a:srgbClr val="4F81BD"/>
                </a:solidFill>
                <a:latin typeface="Calibri"/>
                <a:ea typeface="Calibri"/>
              </a:rPr>
              <a:t>Gross Margin Trends - YTD</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New shape"/>
          <p:cNvSpPr/>
          <p:nvPr/>
        </p:nvSpPr>
        <p:spPr>
          <a:xfrm>
            <a:off x="3086100" y="5435346"/>
            <a:ext cx="6019800" cy="461645"/>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25908" rIns="91440" bIns="45720" rtlCol="0" anchor="t"/>
          <a:lstStyle/>
          <a:p>
            <a:pPr algn="ctr" defTabSz="457200">
              <a:lnSpc>
                <a:spcPct val="100000"/>
              </a:lnSpc>
              <a:spcBef>
                <a:spcPct val="0"/>
              </a:spcBef>
              <a:spcAft>
                <a:spcPct val="0"/>
              </a:spcAft>
            </a:pPr>
            <a:r>
              <a:rPr sz="1800" b="1" dirty="0">
                <a:solidFill>
                  <a:srgbClr val="000000"/>
                </a:solidFill>
                <a:latin typeface="Arial"/>
                <a:ea typeface="Arial"/>
              </a:rPr>
              <a:t> </a:t>
            </a:r>
            <a:r>
              <a:rPr sz="2400" b="1" dirty="0">
                <a:solidFill>
                  <a:srgbClr val="4F81BD"/>
                </a:solidFill>
                <a:latin typeface="Calibri"/>
                <a:ea typeface="Calibri"/>
              </a:rPr>
              <a:t>Software Product as % of Software Revenue</a:t>
            </a:r>
          </a:p>
        </p:txBody>
      </p:sp>
      <p:sp>
        <p:nvSpPr>
          <p:cNvPr id="3" name="New shape"/>
          <p:cNvSpPr/>
          <p:nvPr/>
        </p:nvSpPr>
        <p:spPr>
          <a:xfrm>
            <a:off x="2952877" y="1597152"/>
            <a:ext cx="1428877" cy="430784"/>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25908" rIns="91440" bIns="45720" rtlCol="0" anchor="t"/>
          <a:lstStyle/>
          <a:p>
            <a:pPr algn="ctr" defTabSz="457200">
              <a:lnSpc>
                <a:spcPct val="100000"/>
              </a:lnSpc>
              <a:spcBef>
                <a:spcPct val="0"/>
              </a:spcBef>
              <a:spcAft>
                <a:spcPct val="0"/>
              </a:spcAft>
            </a:pPr>
            <a:r>
              <a:rPr sz="2200" b="1" dirty="0">
                <a:solidFill>
                  <a:srgbClr val="FFFFFF"/>
                </a:solidFill>
                <a:latin typeface="Calibri"/>
                <a:ea typeface="Calibri"/>
              </a:rPr>
              <a:t>Q2 FY23</a:t>
            </a:r>
          </a:p>
        </p:txBody>
      </p:sp>
      <p:sp>
        <p:nvSpPr>
          <p:cNvPr id="4" name="New shape"/>
          <p:cNvSpPr/>
          <p:nvPr/>
        </p:nvSpPr>
        <p:spPr>
          <a:xfrm>
            <a:off x="1639824" y="2911983"/>
            <a:ext cx="465709" cy="46570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dirty="0"/>
          </a:p>
        </p:txBody>
      </p:sp>
      <p:pic>
        <p:nvPicPr>
          <p:cNvPr id="5" name="New picture"/>
          <p:cNvPicPr/>
          <p:nvPr/>
        </p:nvPicPr>
        <p:blipFill>
          <a:blip r:embed="rId2"/>
          <a:stretch>
            <a:fillRect/>
          </a:stretch>
        </p:blipFill>
        <p:spPr>
          <a:xfrm>
            <a:off x="1639824" y="2911983"/>
            <a:ext cx="465709" cy="465709"/>
          </a:xfrm>
          <a:prstGeom prst="rect">
            <a:avLst/>
          </a:prstGeom>
        </p:spPr>
      </p:pic>
      <p:sp>
        <p:nvSpPr>
          <p:cNvPr id="6" name="New shape"/>
          <p:cNvSpPr/>
          <p:nvPr/>
        </p:nvSpPr>
        <p:spPr>
          <a:xfrm>
            <a:off x="1639951" y="3548761"/>
            <a:ext cx="465709" cy="46570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dirty="0"/>
          </a:p>
        </p:txBody>
      </p:sp>
      <p:pic>
        <p:nvPicPr>
          <p:cNvPr id="7" name="New picture"/>
          <p:cNvPicPr/>
          <p:nvPr/>
        </p:nvPicPr>
        <p:blipFill>
          <a:blip r:embed="rId3"/>
          <a:stretch>
            <a:fillRect/>
          </a:stretch>
        </p:blipFill>
        <p:spPr>
          <a:xfrm>
            <a:off x="1639951" y="3548761"/>
            <a:ext cx="465709" cy="465709"/>
          </a:xfrm>
          <a:prstGeom prst="rect">
            <a:avLst/>
          </a:prstGeom>
        </p:spPr>
      </p:pic>
      <p:sp>
        <p:nvSpPr>
          <p:cNvPr id="8" name="New shape"/>
          <p:cNvSpPr/>
          <p:nvPr/>
        </p:nvSpPr>
        <p:spPr>
          <a:xfrm>
            <a:off x="1639951" y="2294255"/>
            <a:ext cx="465201" cy="46570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dirty="0"/>
          </a:p>
        </p:txBody>
      </p:sp>
      <p:pic>
        <p:nvPicPr>
          <p:cNvPr id="9" name="New picture"/>
          <p:cNvPicPr/>
          <p:nvPr/>
        </p:nvPicPr>
        <p:blipFill>
          <a:blip r:embed="rId4"/>
          <a:stretch>
            <a:fillRect/>
          </a:stretch>
        </p:blipFill>
        <p:spPr>
          <a:xfrm>
            <a:off x="1639951" y="2294255"/>
            <a:ext cx="465201" cy="465709"/>
          </a:xfrm>
          <a:prstGeom prst="rect">
            <a:avLst/>
          </a:prstGeom>
        </p:spPr>
      </p:pic>
      <p:sp>
        <p:nvSpPr>
          <p:cNvPr id="10" name="New shape"/>
          <p:cNvSpPr/>
          <p:nvPr/>
        </p:nvSpPr>
        <p:spPr>
          <a:xfrm>
            <a:off x="1457325" y="4173982"/>
            <a:ext cx="773430" cy="338455"/>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25908" rIns="91440" bIns="45720" rtlCol="0" anchor="t"/>
          <a:lstStyle/>
          <a:p>
            <a:pPr algn="ctr" defTabSz="457200">
              <a:lnSpc>
                <a:spcPct val="100000"/>
              </a:lnSpc>
              <a:spcBef>
                <a:spcPct val="0"/>
              </a:spcBef>
              <a:spcAft>
                <a:spcPct val="0"/>
              </a:spcAft>
            </a:pPr>
            <a:r>
              <a:rPr sz="1600" b="1" dirty="0">
                <a:solidFill>
                  <a:srgbClr val="FFFFFF"/>
                </a:solidFill>
                <a:latin typeface="Calibri"/>
                <a:ea typeface="Calibri"/>
              </a:rPr>
              <a:t>Other</a:t>
            </a:r>
          </a:p>
        </p:txBody>
      </p:sp>
      <p:sp>
        <p:nvSpPr>
          <p:cNvPr id="11" name="New shape"/>
          <p:cNvSpPr/>
          <p:nvPr/>
        </p:nvSpPr>
        <p:spPr>
          <a:xfrm>
            <a:off x="2084070" y="1177671"/>
            <a:ext cx="3467100" cy="4448175"/>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dirty="0"/>
          </a:p>
        </p:txBody>
      </p:sp>
      <p:pic>
        <p:nvPicPr>
          <p:cNvPr id="12" name="New picture"/>
          <p:cNvPicPr/>
          <p:nvPr/>
        </p:nvPicPr>
        <p:blipFill>
          <a:blip r:embed="rId5"/>
          <a:stretch>
            <a:fillRect/>
          </a:stretch>
        </p:blipFill>
        <p:spPr>
          <a:xfrm>
            <a:off x="2084070" y="1177671"/>
            <a:ext cx="3467100" cy="4448175"/>
          </a:xfrm>
          <a:prstGeom prst="rect">
            <a:avLst/>
          </a:prstGeom>
        </p:spPr>
      </p:pic>
      <p:sp>
        <p:nvSpPr>
          <p:cNvPr id="13" name="New shape"/>
          <p:cNvSpPr/>
          <p:nvPr/>
        </p:nvSpPr>
        <p:spPr>
          <a:xfrm>
            <a:off x="7149465" y="1234440"/>
            <a:ext cx="3474720" cy="4389120"/>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dirty="0"/>
          </a:p>
        </p:txBody>
      </p:sp>
      <p:pic>
        <p:nvPicPr>
          <p:cNvPr id="14" name="New picture"/>
          <p:cNvPicPr/>
          <p:nvPr/>
        </p:nvPicPr>
        <p:blipFill>
          <a:blip r:embed="rId6"/>
          <a:stretch>
            <a:fillRect/>
          </a:stretch>
        </p:blipFill>
        <p:spPr>
          <a:xfrm>
            <a:off x="7149465" y="1234440"/>
            <a:ext cx="3474720" cy="4389120"/>
          </a:xfrm>
          <a:prstGeom prst="rect">
            <a:avLst/>
          </a:prstGeom>
        </p:spPr>
      </p:pic>
      <p:sp>
        <p:nvSpPr>
          <p:cNvPr id="15" name="New shape"/>
          <p:cNvSpPr/>
          <p:nvPr/>
        </p:nvSpPr>
        <p:spPr>
          <a:xfrm>
            <a:off x="8142732" y="1597152"/>
            <a:ext cx="1371219" cy="430784"/>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2200" b="1" dirty="0">
                <a:solidFill>
                  <a:srgbClr val="FFFFFF"/>
                </a:solidFill>
                <a:latin typeface="Calibri"/>
                <a:ea typeface="Calibri"/>
              </a:rPr>
              <a:t>YTD FY23</a:t>
            </a:r>
          </a:p>
        </p:txBody>
      </p:sp>
      <p:sp>
        <p:nvSpPr>
          <p:cNvPr id="16" name="New shape"/>
          <p:cNvSpPr/>
          <p:nvPr/>
        </p:nvSpPr>
        <p:spPr>
          <a:xfrm>
            <a:off x="6771513" y="2937637"/>
            <a:ext cx="465709" cy="46570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dirty="0"/>
          </a:p>
        </p:txBody>
      </p:sp>
      <p:pic>
        <p:nvPicPr>
          <p:cNvPr id="17" name="New picture"/>
          <p:cNvPicPr/>
          <p:nvPr/>
        </p:nvPicPr>
        <p:blipFill>
          <a:blip r:embed="rId2"/>
          <a:stretch>
            <a:fillRect/>
          </a:stretch>
        </p:blipFill>
        <p:spPr>
          <a:xfrm>
            <a:off x="6771513" y="2937637"/>
            <a:ext cx="465709" cy="465709"/>
          </a:xfrm>
          <a:prstGeom prst="rect">
            <a:avLst/>
          </a:prstGeom>
        </p:spPr>
      </p:pic>
      <p:sp>
        <p:nvSpPr>
          <p:cNvPr id="18" name="New shape"/>
          <p:cNvSpPr/>
          <p:nvPr/>
        </p:nvSpPr>
        <p:spPr>
          <a:xfrm>
            <a:off x="6771640" y="3574415"/>
            <a:ext cx="465709" cy="46570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dirty="0"/>
          </a:p>
        </p:txBody>
      </p:sp>
      <p:pic>
        <p:nvPicPr>
          <p:cNvPr id="19" name="New picture"/>
          <p:cNvPicPr/>
          <p:nvPr/>
        </p:nvPicPr>
        <p:blipFill>
          <a:blip r:embed="rId3"/>
          <a:stretch>
            <a:fillRect/>
          </a:stretch>
        </p:blipFill>
        <p:spPr>
          <a:xfrm>
            <a:off x="6771640" y="3574415"/>
            <a:ext cx="465709" cy="465709"/>
          </a:xfrm>
          <a:prstGeom prst="rect">
            <a:avLst/>
          </a:prstGeom>
        </p:spPr>
      </p:pic>
      <p:sp>
        <p:nvSpPr>
          <p:cNvPr id="20" name="New shape"/>
          <p:cNvSpPr/>
          <p:nvPr/>
        </p:nvSpPr>
        <p:spPr>
          <a:xfrm>
            <a:off x="6771640" y="2319909"/>
            <a:ext cx="465201" cy="46570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dirty="0"/>
          </a:p>
        </p:txBody>
      </p:sp>
      <p:pic>
        <p:nvPicPr>
          <p:cNvPr id="21" name="New picture"/>
          <p:cNvPicPr/>
          <p:nvPr/>
        </p:nvPicPr>
        <p:blipFill>
          <a:blip r:embed="rId4"/>
          <a:stretch>
            <a:fillRect/>
          </a:stretch>
        </p:blipFill>
        <p:spPr>
          <a:xfrm>
            <a:off x="6771640" y="2319909"/>
            <a:ext cx="465201" cy="465709"/>
          </a:xfrm>
          <a:prstGeom prst="rect">
            <a:avLst/>
          </a:prstGeom>
        </p:spPr>
      </p:pic>
      <p:sp>
        <p:nvSpPr>
          <p:cNvPr id="22" name="New shape"/>
          <p:cNvSpPr/>
          <p:nvPr/>
        </p:nvSpPr>
        <p:spPr>
          <a:xfrm>
            <a:off x="6589014" y="4199763"/>
            <a:ext cx="773430" cy="338455"/>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25908" rIns="91440" bIns="45720" rtlCol="0" anchor="t"/>
          <a:lstStyle/>
          <a:p>
            <a:pPr algn="ctr" defTabSz="457200">
              <a:lnSpc>
                <a:spcPct val="100000"/>
              </a:lnSpc>
              <a:spcBef>
                <a:spcPct val="0"/>
              </a:spcBef>
              <a:spcAft>
                <a:spcPct val="0"/>
              </a:spcAft>
            </a:pPr>
            <a:r>
              <a:rPr sz="1600" b="1" dirty="0">
                <a:solidFill>
                  <a:srgbClr val="FFFFFF"/>
                </a:solidFill>
                <a:latin typeface="Calibri"/>
                <a:ea typeface="Calibri"/>
              </a:rPr>
              <a:t>Other</a:t>
            </a:r>
          </a:p>
        </p:txBody>
      </p:sp>
      <p:sp>
        <p:nvSpPr>
          <p:cNvPr id="23" name="New shape"/>
          <p:cNvSpPr/>
          <p:nvPr/>
        </p:nvSpPr>
        <p:spPr>
          <a:xfrm>
            <a:off x="2083943" y="297307"/>
            <a:ext cx="8023987" cy="46570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a:lnSpc>
                <a:spcPct val="100000"/>
              </a:lnSpc>
              <a:spcBef>
                <a:spcPct val="0"/>
              </a:spcBef>
              <a:spcAft>
                <a:spcPct val="0"/>
              </a:spcAft>
            </a:pPr>
            <a:r>
              <a:rPr sz="3600" b="1" dirty="0">
                <a:solidFill>
                  <a:srgbClr val="4F81BD"/>
                </a:solidFill>
                <a:latin typeface="Calibri"/>
                <a:ea typeface="Calibri"/>
              </a:rPr>
              <a:t>Software Revenue by Product</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New shape"/>
          <p:cNvSpPr/>
          <p:nvPr/>
        </p:nvSpPr>
        <p:spPr>
          <a:xfrm>
            <a:off x="1676400" y="1228090"/>
            <a:ext cx="4040124" cy="63969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25908" rIns="91440" bIns="45720" rtlCol="0" anchor="b"/>
          <a:lstStyle/>
          <a:p>
            <a:pPr algn="ctr" defTabSz="457200">
              <a:lnSpc>
                <a:spcPct val="100000"/>
              </a:lnSpc>
              <a:spcBef>
                <a:spcPct val="0"/>
              </a:spcBef>
              <a:spcAft>
                <a:spcPct val="0"/>
              </a:spcAft>
            </a:pPr>
            <a:r>
              <a:rPr sz="2200" b="1" dirty="0">
                <a:solidFill>
                  <a:srgbClr val="FFFFFF"/>
                </a:solidFill>
                <a:latin typeface="Calibri"/>
                <a:ea typeface="Calibri"/>
              </a:rPr>
              <a:t>Avg. Revenue per Customer</a:t>
            </a:r>
          </a:p>
          <a:p>
            <a:pPr algn="ctr" defTabSz="457200">
              <a:lnSpc>
                <a:spcPct val="100000"/>
              </a:lnSpc>
              <a:spcBef>
                <a:spcPct val="0"/>
              </a:spcBef>
              <a:spcAft>
                <a:spcPct val="0"/>
              </a:spcAft>
            </a:pPr>
            <a:r>
              <a:rPr sz="2200" b="1" dirty="0">
                <a:solidFill>
                  <a:srgbClr val="FFFFFF"/>
                </a:solidFill>
                <a:latin typeface="Calibri"/>
                <a:ea typeface="Calibri"/>
              </a:rPr>
              <a:t>(in thousands)</a:t>
            </a:r>
          </a:p>
        </p:txBody>
      </p:sp>
      <p:sp>
        <p:nvSpPr>
          <p:cNvPr id="3" name="New shape"/>
          <p:cNvSpPr/>
          <p:nvPr/>
        </p:nvSpPr>
        <p:spPr>
          <a:xfrm>
            <a:off x="2084070" y="274574"/>
            <a:ext cx="8023987" cy="838073"/>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25908" rIns="91440" bIns="45720" rtlCol="0" anchor="ctr"/>
          <a:lstStyle/>
          <a:p>
            <a:pPr algn="ctr" defTabSz="457200">
              <a:lnSpc>
                <a:spcPct val="100000"/>
              </a:lnSpc>
              <a:spcBef>
                <a:spcPct val="0"/>
              </a:spcBef>
              <a:spcAft>
                <a:spcPct val="0"/>
              </a:spcAft>
            </a:pPr>
            <a:r>
              <a:rPr sz="3600" b="1" dirty="0">
                <a:solidFill>
                  <a:srgbClr val="4F81BD"/>
                </a:solidFill>
                <a:latin typeface="Calibri"/>
                <a:ea typeface="Calibri"/>
              </a:rPr>
              <a:t>Software Performance Metrics - Q2</a:t>
            </a:r>
          </a:p>
          <a:p>
            <a:pPr algn="ctr" defTabSz="457200">
              <a:lnSpc>
                <a:spcPct val="100000"/>
              </a:lnSpc>
              <a:spcBef>
                <a:spcPct val="0"/>
              </a:spcBef>
              <a:spcAft>
                <a:spcPct val="0"/>
              </a:spcAft>
            </a:pPr>
            <a:r>
              <a:rPr sz="2000" b="1" dirty="0">
                <a:solidFill>
                  <a:srgbClr val="4F81BD"/>
                </a:solidFill>
                <a:latin typeface="Calibri"/>
                <a:ea typeface="Calibri"/>
              </a:rPr>
              <a:t>Commercial Customers</a:t>
            </a:r>
          </a:p>
        </p:txBody>
      </p:sp>
      <p:sp>
        <p:nvSpPr>
          <p:cNvPr id="4" name="New shape"/>
          <p:cNvSpPr/>
          <p:nvPr/>
        </p:nvSpPr>
        <p:spPr>
          <a:xfrm>
            <a:off x="6170549" y="1228090"/>
            <a:ext cx="4040124" cy="44919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25908" rIns="91440" bIns="45720" rtlCol="0" anchor="b"/>
          <a:lstStyle/>
          <a:p>
            <a:pPr algn="ctr" defTabSz="457200">
              <a:lnSpc>
                <a:spcPct val="100000"/>
              </a:lnSpc>
              <a:spcBef>
                <a:spcPts val="400"/>
              </a:spcBef>
              <a:spcAft>
                <a:spcPct val="0"/>
              </a:spcAft>
            </a:pPr>
            <a:r>
              <a:rPr sz="2200" b="1" dirty="0">
                <a:solidFill>
                  <a:srgbClr val="FFFFFF"/>
                </a:solidFill>
                <a:latin typeface="Calibri"/>
                <a:ea typeface="Calibri"/>
              </a:rPr>
              <a:t>Renewal Rates</a:t>
            </a:r>
          </a:p>
        </p:txBody>
      </p:sp>
      <p:sp>
        <p:nvSpPr>
          <p:cNvPr id="5" name="New shape"/>
          <p:cNvSpPr/>
          <p:nvPr/>
        </p:nvSpPr>
        <p:spPr>
          <a:xfrm>
            <a:off x="1793113" y="1867789"/>
            <a:ext cx="3708019" cy="3561461"/>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dirty="0"/>
          </a:p>
        </p:txBody>
      </p:sp>
      <p:pic>
        <p:nvPicPr>
          <p:cNvPr id="6" name="New picture"/>
          <p:cNvPicPr/>
          <p:nvPr/>
        </p:nvPicPr>
        <p:blipFill>
          <a:blip r:embed="rId2"/>
          <a:stretch>
            <a:fillRect/>
          </a:stretch>
        </p:blipFill>
        <p:spPr>
          <a:xfrm>
            <a:off x="1793113" y="1867789"/>
            <a:ext cx="3708019" cy="3561461"/>
          </a:xfrm>
          <a:prstGeom prst="rect">
            <a:avLst/>
          </a:prstGeom>
        </p:spPr>
      </p:pic>
      <p:sp>
        <p:nvSpPr>
          <p:cNvPr id="7" name="New shape"/>
          <p:cNvSpPr/>
          <p:nvPr/>
        </p:nvSpPr>
        <p:spPr>
          <a:xfrm>
            <a:off x="6090412" y="2297303"/>
            <a:ext cx="4200525" cy="3552825"/>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dirty="0"/>
          </a:p>
        </p:txBody>
      </p:sp>
      <p:pic>
        <p:nvPicPr>
          <p:cNvPr id="8" name="New picture"/>
          <p:cNvPicPr/>
          <p:nvPr/>
        </p:nvPicPr>
        <p:blipFill>
          <a:blip r:embed="rId3"/>
          <a:stretch>
            <a:fillRect/>
          </a:stretch>
        </p:blipFill>
        <p:spPr>
          <a:xfrm>
            <a:off x="6090412" y="2297303"/>
            <a:ext cx="4200525" cy="3552825"/>
          </a:xfrm>
          <a:prstGeom prst="rect">
            <a:avLst/>
          </a:prstGeom>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New shape"/>
          <p:cNvSpPr/>
          <p:nvPr/>
        </p:nvSpPr>
        <p:spPr>
          <a:xfrm>
            <a:off x="1676400" y="1485265"/>
            <a:ext cx="4040124" cy="63969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25908" rIns="91440" bIns="45720" rtlCol="0" anchor="b"/>
          <a:lstStyle/>
          <a:p>
            <a:pPr algn="ctr" defTabSz="457200">
              <a:lnSpc>
                <a:spcPct val="100000"/>
              </a:lnSpc>
              <a:spcBef>
                <a:spcPct val="0"/>
              </a:spcBef>
              <a:spcAft>
                <a:spcPct val="0"/>
              </a:spcAft>
            </a:pPr>
            <a:r>
              <a:rPr sz="2200" b="1" dirty="0">
                <a:solidFill>
                  <a:srgbClr val="FFFFFF"/>
                </a:solidFill>
                <a:latin typeface="Calibri"/>
                <a:ea typeface="Calibri"/>
              </a:rPr>
              <a:t>Avg. Revenue per Customer</a:t>
            </a:r>
          </a:p>
          <a:p>
            <a:pPr algn="ctr" defTabSz="457200">
              <a:lnSpc>
                <a:spcPct val="100000"/>
              </a:lnSpc>
              <a:spcBef>
                <a:spcPct val="0"/>
              </a:spcBef>
              <a:spcAft>
                <a:spcPct val="0"/>
              </a:spcAft>
            </a:pPr>
            <a:r>
              <a:rPr sz="2200" b="1" dirty="0">
                <a:solidFill>
                  <a:srgbClr val="FFFFFF"/>
                </a:solidFill>
                <a:latin typeface="Calibri"/>
                <a:ea typeface="Calibri"/>
              </a:rPr>
              <a:t>(in thousands)</a:t>
            </a:r>
          </a:p>
        </p:txBody>
      </p:sp>
      <p:sp>
        <p:nvSpPr>
          <p:cNvPr id="3" name="New shape"/>
          <p:cNvSpPr/>
          <p:nvPr/>
        </p:nvSpPr>
        <p:spPr>
          <a:xfrm>
            <a:off x="6170549" y="1390015"/>
            <a:ext cx="4040124" cy="44919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25908" rIns="91440" bIns="45720" rtlCol="0" anchor="b"/>
          <a:lstStyle/>
          <a:p>
            <a:pPr algn="ctr" defTabSz="457200">
              <a:lnSpc>
                <a:spcPct val="100000"/>
              </a:lnSpc>
              <a:spcBef>
                <a:spcPts val="400"/>
              </a:spcBef>
              <a:spcAft>
                <a:spcPct val="0"/>
              </a:spcAft>
            </a:pPr>
            <a:r>
              <a:rPr sz="2200" b="1" dirty="0">
                <a:solidFill>
                  <a:srgbClr val="FFFFFF"/>
                </a:solidFill>
                <a:latin typeface="Calibri"/>
                <a:ea typeface="Calibri"/>
              </a:rPr>
              <a:t>Renewal Rates</a:t>
            </a:r>
          </a:p>
        </p:txBody>
      </p:sp>
      <p:sp>
        <p:nvSpPr>
          <p:cNvPr id="4" name="New shape"/>
          <p:cNvSpPr/>
          <p:nvPr/>
        </p:nvSpPr>
        <p:spPr>
          <a:xfrm>
            <a:off x="1793113" y="1867789"/>
            <a:ext cx="3708019" cy="3561461"/>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dirty="0"/>
          </a:p>
        </p:txBody>
      </p:sp>
      <p:pic>
        <p:nvPicPr>
          <p:cNvPr id="5" name="New picture"/>
          <p:cNvPicPr/>
          <p:nvPr/>
        </p:nvPicPr>
        <p:blipFill>
          <a:blip r:embed="rId2"/>
          <a:stretch>
            <a:fillRect/>
          </a:stretch>
        </p:blipFill>
        <p:spPr>
          <a:xfrm>
            <a:off x="1793113" y="1867789"/>
            <a:ext cx="3708019" cy="3561461"/>
          </a:xfrm>
          <a:prstGeom prst="rect">
            <a:avLst/>
          </a:prstGeom>
        </p:spPr>
      </p:pic>
      <p:sp>
        <p:nvSpPr>
          <p:cNvPr id="6" name="New shape"/>
          <p:cNvSpPr/>
          <p:nvPr/>
        </p:nvSpPr>
        <p:spPr>
          <a:xfrm>
            <a:off x="6090412" y="2292858"/>
            <a:ext cx="4200525" cy="3566160"/>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dirty="0"/>
          </a:p>
        </p:txBody>
      </p:sp>
      <p:pic>
        <p:nvPicPr>
          <p:cNvPr id="7" name="New picture"/>
          <p:cNvPicPr/>
          <p:nvPr/>
        </p:nvPicPr>
        <p:blipFill>
          <a:blip r:embed="rId3"/>
          <a:stretch>
            <a:fillRect/>
          </a:stretch>
        </p:blipFill>
        <p:spPr>
          <a:xfrm>
            <a:off x="6090412" y="2292858"/>
            <a:ext cx="4200525" cy="3566160"/>
          </a:xfrm>
          <a:prstGeom prst="rect">
            <a:avLst/>
          </a:prstGeom>
        </p:spPr>
      </p:pic>
      <p:sp>
        <p:nvSpPr>
          <p:cNvPr id="8" name="New shape"/>
          <p:cNvSpPr/>
          <p:nvPr/>
        </p:nvSpPr>
        <p:spPr>
          <a:xfrm>
            <a:off x="1853184" y="335407"/>
            <a:ext cx="8485124" cy="73367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25908" rIns="91440" bIns="45720" rtlCol="0" anchor="ctr"/>
          <a:lstStyle/>
          <a:p>
            <a:pPr algn="ctr" defTabSz="457200">
              <a:lnSpc>
                <a:spcPct val="100000"/>
              </a:lnSpc>
              <a:spcBef>
                <a:spcPct val="0"/>
              </a:spcBef>
              <a:spcAft>
                <a:spcPct val="0"/>
              </a:spcAft>
            </a:pPr>
            <a:r>
              <a:rPr sz="3600" b="1" dirty="0">
                <a:solidFill>
                  <a:srgbClr val="4F81BD"/>
                </a:solidFill>
                <a:latin typeface="Calibri"/>
                <a:ea typeface="Calibri"/>
              </a:rPr>
              <a:t>Software Performance Metrics - YTD</a:t>
            </a:r>
          </a:p>
          <a:p>
            <a:pPr algn="ctr" defTabSz="457200">
              <a:lnSpc>
                <a:spcPct val="100000"/>
              </a:lnSpc>
              <a:spcBef>
                <a:spcPct val="0"/>
              </a:spcBef>
              <a:spcAft>
                <a:spcPct val="0"/>
              </a:spcAft>
            </a:pPr>
            <a:r>
              <a:rPr sz="2000" b="1" dirty="0">
                <a:solidFill>
                  <a:srgbClr val="4F81BD"/>
                </a:solidFill>
                <a:latin typeface="Calibri"/>
                <a:ea typeface="Calibri"/>
              </a:rPr>
              <a:t>Commercial Customers</a:t>
            </a:r>
          </a:p>
        </p:txBody>
      </p:sp>
      <p:sp>
        <p:nvSpPr>
          <p:cNvPr id="9" name="New shape"/>
          <p:cNvSpPr/>
          <p:nvPr/>
        </p:nvSpPr>
        <p:spPr>
          <a:xfrm>
            <a:off x="2869692" y="5794629"/>
            <a:ext cx="5693664" cy="502920"/>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2400" b="1" dirty="0">
                <a:solidFill>
                  <a:srgbClr val="FFFFFF"/>
                </a:solidFill>
                <a:latin typeface="Calibri"/>
                <a:ea typeface="Calibri"/>
              </a:rPr>
              <a:t>University+ Customers: 278 in 54 countries</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New shape"/>
          <p:cNvSpPr/>
          <p:nvPr/>
        </p:nvSpPr>
        <p:spPr>
          <a:xfrm>
            <a:off x="3086100" y="5035296"/>
            <a:ext cx="6019800" cy="461645"/>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25908" rIns="91440" bIns="45720" rtlCol="0" anchor="t"/>
          <a:lstStyle/>
          <a:p>
            <a:pPr algn="ctr" defTabSz="457200">
              <a:lnSpc>
                <a:spcPct val="100000"/>
              </a:lnSpc>
              <a:spcBef>
                <a:spcPct val="0"/>
              </a:spcBef>
              <a:spcAft>
                <a:spcPct val="0"/>
              </a:spcAft>
            </a:pPr>
            <a:r>
              <a:rPr sz="2800" b="1" dirty="0">
                <a:solidFill>
                  <a:srgbClr val="000000"/>
                </a:solidFill>
                <a:latin typeface="Calibri"/>
                <a:ea typeface="Calibri"/>
              </a:rPr>
              <a:t> </a:t>
            </a:r>
            <a:r>
              <a:rPr sz="2800" b="1" dirty="0">
                <a:solidFill>
                  <a:srgbClr val="4F81BD"/>
                </a:solidFill>
                <a:latin typeface="Calibri"/>
                <a:ea typeface="Calibri"/>
              </a:rPr>
              <a:t>Services as % of Service Revenue</a:t>
            </a:r>
          </a:p>
        </p:txBody>
      </p:sp>
      <p:sp>
        <p:nvSpPr>
          <p:cNvPr id="3" name="New shape"/>
          <p:cNvSpPr/>
          <p:nvPr/>
        </p:nvSpPr>
        <p:spPr>
          <a:xfrm>
            <a:off x="2952877" y="1597152"/>
            <a:ext cx="1428877" cy="430784"/>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25908" rIns="91440" bIns="45720" rtlCol="0" anchor="t"/>
          <a:lstStyle/>
          <a:p>
            <a:pPr algn="ctr" defTabSz="457200">
              <a:lnSpc>
                <a:spcPct val="100000"/>
              </a:lnSpc>
              <a:spcBef>
                <a:spcPct val="0"/>
              </a:spcBef>
              <a:spcAft>
                <a:spcPct val="0"/>
              </a:spcAft>
            </a:pPr>
            <a:r>
              <a:rPr sz="2200" b="1" dirty="0">
                <a:solidFill>
                  <a:srgbClr val="FFFFFF"/>
                </a:solidFill>
                <a:latin typeface="Calibri"/>
                <a:ea typeface="Calibri"/>
              </a:rPr>
              <a:t>Q2 FY23</a:t>
            </a:r>
          </a:p>
        </p:txBody>
      </p:sp>
      <p:sp>
        <p:nvSpPr>
          <p:cNvPr id="4" name="New shape"/>
          <p:cNvSpPr/>
          <p:nvPr/>
        </p:nvSpPr>
        <p:spPr>
          <a:xfrm>
            <a:off x="2017903" y="1234440"/>
            <a:ext cx="3552825" cy="4448175"/>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dirty="0"/>
          </a:p>
        </p:txBody>
      </p:sp>
      <p:pic>
        <p:nvPicPr>
          <p:cNvPr id="5" name="New picture"/>
          <p:cNvPicPr/>
          <p:nvPr/>
        </p:nvPicPr>
        <p:blipFill>
          <a:blip r:embed="rId2"/>
          <a:stretch>
            <a:fillRect/>
          </a:stretch>
        </p:blipFill>
        <p:spPr>
          <a:xfrm>
            <a:off x="2017903" y="1234440"/>
            <a:ext cx="3552825" cy="4448175"/>
          </a:xfrm>
          <a:prstGeom prst="rect">
            <a:avLst/>
          </a:prstGeom>
        </p:spPr>
      </p:pic>
      <p:sp>
        <p:nvSpPr>
          <p:cNvPr id="6" name="New shape"/>
          <p:cNvSpPr/>
          <p:nvPr/>
        </p:nvSpPr>
        <p:spPr>
          <a:xfrm>
            <a:off x="7149465" y="1234440"/>
            <a:ext cx="3552825" cy="4448175"/>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dirty="0"/>
          </a:p>
        </p:txBody>
      </p:sp>
      <p:pic>
        <p:nvPicPr>
          <p:cNvPr id="7" name="New picture"/>
          <p:cNvPicPr/>
          <p:nvPr/>
        </p:nvPicPr>
        <p:blipFill>
          <a:blip r:embed="rId3"/>
          <a:stretch>
            <a:fillRect/>
          </a:stretch>
        </p:blipFill>
        <p:spPr>
          <a:xfrm>
            <a:off x="7149465" y="1234440"/>
            <a:ext cx="3552825" cy="4448175"/>
          </a:xfrm>
          <a:prstGeom prst="rect">
            <a:avLst/>
          </a:prstGeom>
        </p:spPr>
      </p:pic>
      <p:sp>
        <p:nvSpPr>
          <p:cNvPr id="8" name="New shape"/>
          <p:cNvSpPr/>
          <p:nvPr/>
        </p:nvSpPr>
        <p:spPr>
          <a:xfrm>
            <a:off x="8142732" y="1597152"/>
            <a:ext cx="1371219" cy="430784"/>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ctr" defTabSz="457200">
              <a:lnSpc>
                <a:spcPct val="100000"/>
              </a:lnSpc>
              <a:spcBef>
                <a:spcPct val="0"/>
              </a:spcBef>
              <a:spcAft>
                <a:spcPct val="0"/>
              </a:spcAft>
            </a:pPr>
            <a:r>
              <a:rPr sz="2200" b="1" dirty="0">
                <a:solidFill>
                  <a:srgbClr val="FFFFFF"/>
                </a:solidFill>
                <a:latin typeface="Calibri"/>
                <a:ea typeface="Calibri"/>
              </a:rPr>
              <a:t>YTD FY23</a:t>
            </a:r>
          </a:p>
        </p:txBody>
      </p:sp>
      <p:sp>
        <p:nvSpPr>
          <p:cNvPr id="9" name="New shape"/>
          <p:cNvSpPr/>
          <p:nvPr/>
        </p:nvSpPr>
        <p:spPr>
          <a:xfrm>
            <a:off x="1981200" y="117729"/>
            <a:ext cx="8229600" cy="789305"/>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a:lnSpc>
                <a:spcPct val="100000"/>
              </a:lnSpc>
              <a:spcBef>
                <a:spcPct val="0"/>
              </a:spcBef>
              <a:spcAft>
                <a:spcPct val="0"/>
              </a:spcAft>
            </a:pPr>
            <a:r>
              <a:rPr sz="3600" b="1" dirty="0">
                <a:solidFill>
                  <a:srgbClr val="4F81BD"/>
                </a:solidFill>
                <a:latin typeface="Calibri"/>
                <a:ea typeface="Calibri"/>
              </a:rPr>
              <a:t>Service Revenue by Type</a:t>
            </a:r>
          </a:p>
        </p:txBody>
      </p:sp>
      <p:sp>
        <p:nvSpPr>
          <p:cNvPr id="10" name="New shape"/>
          <p:cNvSpPr/>
          <p:nvPr/>
        </p:nvSpPr>
        <p:spPr>
          <a:xfrm>
            <a:off x="1216787" y="2328672"/>
            <a:ext cx="896366" cy="448183"/>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marL="152400" algn="l" defTabSz="457200">
              <a:lnSpc>
                <a:spcPct val="100000"/>
              </a:lnSpc>
              <a:spcBef>
                <a:spcPct val="0"/>
              </a:spcBef>
              <a:spcAft>
                <a:spcPct val="0"/>
              </a:spcAft>
            </a:pPr>
            <a:r>
              <a:rPr sz="2000" dirty="0">
                <a:solidFill>
                  <a:srgbClr val="FFFFFF"/>
                </a:solidFill>
                <a:latin typeface="Calibri"/>
                <a:ea typeface="Calibri"/>
              </a:rPr>
              <a:t>PKPD</a:t>
            </a:r>
          </a:p>
        </p:txBody>
      </p:sp>
      <p:sp>
        <p:nvSpPr>
          <p:cNvPr id="11" name="New shape"/>
          <p:cNvSpPr/>
          <p:nvPr/>
        </p:nvSpPr>
        <p:spPr>
          <a:xfrm>
            <a:off x="850138" y="2942463"/>
            <a:ext cx="1272540" cy="456184"/>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marL="152400" algn="l" defTabSz="457200">
              <a:lnSpc>
                <a:spcPct val="100000"/>
              </a:lnSpc>
              <a:spcBef>
                <a:spcPct val="0"/>
              </a:spcBef>
              <a:spcAft>
                <a:spcPct val="0"/>
              </a:spcAft>
            </a:pPr>
            <a:r>
              <a:rPr sz="2000" dirty="0">
                <a:solidFill>
                  <a:srgbClr val="FFFFFF"/>
                </a:solidFill>
                <a:latin typeface="Calibri"/>
                <a:ea typeface="Calibri"/>
              </a:rPr>
              <a:t>QSP/QST</a:t>
            </a:r>
          </a:p>
        </p:txBody>
      </p:sp>
      <p:sp>
        <p:nvSpPr>
          <p:cNvPr id="12" name="New shape"/>
          <p:cNvSpPr/>
          <p:nvPr/>
        </p:nvSpPr>
        <p:spPr>
          <a:xfrm>
            <a:off x="1216914" y="3564128"/>
            <a:ext cx="896366" cy="392176"/>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marL="152400" algn="l" defTabSz="457200">
              <a:lnSpc>
                <a:spcPct val="100000"/>
              </a:lnSpc>
              <a:spcBef>
                <a:spcPct val="0"/>
              </a:spcBef>
              <a:spcAft>
                <a:spcPct val="0"/>
              </a:spcAft>
            </a:pPr>
            <a:r>
              <a:rPr sz="2000" dirty="0">
                <a:solidFill>
                  <a:srgbClr val="FFFFFF"/>
                </a:solidFill>
                <a:latin typeface="Calibri"/>
                <a:ea typeface="Calibri"/>
              </a:rPr>
              <a:t>PBPK</a:t>
            </a:r>
          </a:p>
        </p:txBody>
      </p:sp>
      <p:sp>
        <p:nvSpPr>
          <p:cNvPr id="13" name="New shape"/>
          <p:cNvSpPr/>
          <p:nvPr/>
        </p:nvSpPr>
        <p:spPr>
          <a:xfrm>
            <a:off x="1141730" y="4172839"/>
            <a:ext cx="1046734" cy="392176"/>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marL="152400" algn="l" defTabSz="457200">
              <a:lnSpc>
                <a:spcPct val="100000"/>
              </a:lnSpc>
              <a:spcBef>
                <a:spcPct val="0"/>
              </a:spcBef>
              <a:spcAft>
                <a:spcPct val="0"/>
              </a:spcAft>
            </a:pPr>
            <a:r>
              <a:rPr sz="2000" dirty="0">
                <a:solidFill>
                  <a:srgbClr val="FFFFFF"/>
                </a:solidFill>
                <a:latin typeface="Calibri"/>
                <a:ea typeface="Calibri"/>
              </a:rPr>
              <a:t>Other</a:t>
            </a:r>
          </a:p>
        </p:txBody>
      </p:sp>
      <p:sp>
        <p:nvSpPr>
          <p:cNvPr id="14" name="New shape"/>
          <p:cNvSpPr/>
          <p:nvPr/>
        </p:nvSpPr>
        <p:spPr>
          <a:xfrm>
            <a:off x="6358001" y="2328672"/>
            <a:ext cx="896366" cy="448183"/>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marL="152400" algn="l" defTabSz="457200">
              <a:lnSpc>
                <a:spcPct val="100000"/>
              </a:lnSpc>
              <a:spcBef>
                <a:spcPct val="0"/>
              </a:spcBef>
              <a:spcAft>
                <a:spcPct val="0"/>
              </a:spcAft>
            </a:pPr>
            <a:r>
              <a:rPr sz="2000" dirty="0">
                <a:solidFill>
                  <a:srgbClr val="FFFFFF"/>
                </a:solidFill>
                <a:latin typeface="Calibri"/>
                <a:ea typeface="Calibri"/>
              </a:rPr>
              <a:t>PKPD</a:t>
            </a:r>
          </a:p>
        </p:txBody>
      </p:sp>
      <p:sp>
        <p:nvSpPr>
          <p:cNvPr id="15" name="New shape"/>
          <p:cNvSpPr/>
          <p:nvPr/>
        </p:nvSpPr>
        <p:spPr>
          <a:xfrm>
            <a:off x="5981827" y="2974467"/>
            <a:ext cx="1272540" cy="392176"/>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marL="152400" algn="l" defTabSz="457200">
              <a:lnSpc>
                <a:spcPct val="100000"/>
              </a:lnSpc>
              <a:spcBef>
                <a:spcPct val="0"/>
              </a:spcBef>
              <a:spcAft>
                <a:spcPct val="0"/>
              </a:spcAft>
            </a:pPr>
            <a:r>
              <a:rPr sz="2000" dirty="0">
                <a:solidFill>
                  <a:srgbClr val="FFFFFF"/>
                </a:solidFill>
                <a:latin typeface="Calibri"/>
                <a:ea typeface="Calibri"/>
              </a:rPr>
              <a:t>QSP/QST</a:t>
            </a:r>
          </a:p>
        </p:txBody>
      </p:sp>
      <p:sp>
        <p:nvSpPr>
          <p:cNvPr id="16" name="New shape"/>
          <p:cNvSpPr/>
          <p:nvPr/>
        </p:nvSpPr>
        <p:spPr>
          <a:xfrm>
            <a:off x="6358128" y="3564255"/>
            <a:ext cx="896366" cy="414655"/>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marL="152400" algn="l" defTabSz="457200">
              <a:lnSpc>
                <a:spcPct val="100000"/>
              </a:lnSpc>
              <a:spcBef>
                <a:spcPct val="0"/>
              </a:spcBef>
              <a:spcAft>
                <a:spcPct val="0"/>
              </a:spcAft>
            </a:pPr>
            <a:r>
              <a:rPr sz="2000" dirty="0">
                <a:solidFill>
                  <a:srgbClr val="FFFFFF"/>
                </a:solidFill>
                <a:latin typeface="Calibri"/>
                <a:ea typeface="Calibri"/>
              </a:rPr>
              <a:t>PBPK</a:t>
            </a:r>
          </a:p>
        </p:txBody>
      </p:sp>
      <p:sp>
        <p:nvSpPr>
          <p:cNvPr id="17" name="New shape"/>
          <p:cNvSpPr/>
          <p:nvPr/>
        </p:nvSpPr>
        <p:spPr>
          <a:xfrm>
            <a:off x="6279515" y="4193667"/>
            <a:ext cx="1053592" cy="414655"/>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marL="152400" algn="l" defTabSz="457200">
              <a:lnSpc>
                <a:spcPct val="100000"/>
              </a:lnSpc>
              <a:spcBef>
                <a:spcPct val="0"/>
              </a:spcBef>
              <a:spcAft>
                <a:spcPct val="0"/>
              </a:spcAft>
            </a:pPr>
            <a:r>
              <a:rPr sz="2000" dirty="0">
                <a:solidFill>
                  <a:srgbClr val="FFFFFF"/>
                </a:solidFill>
                <a:latin typeface="Calibri"/>
                <a:ea typeface="Calibri"/>
              </a:rPr>
              <a:t>Other</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New shape"/>
          <p:cNvSpPr/>
          <p:nvPr/>
        </p:nvSpPr>
        <p:spPr>
          <a:xfrm>
            <a:off x="6372098" y="1268857"/>
            <a:ext cx="4040124" cy="455168"/>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25908" rIns="91440" bIns="45720" rtlCol="0" anchor="b"/>
          <a:lstStyle/>
          <a:p>
            <a:pPr algn="ctr" defTabSz="457200">
              <a:lnSpc>
                <a:spcPct val="100000"/>
              </a:lnSpc>
              <a:spcBef>
                <a:spcPct val="0"/>
              </a:spcBef>
              <a:spcAft>
                <a:spcPct val="0"/>
              </a:spcAft>
            </a:pPr>
            <a:r>
              <a:rPr sz="2400" b="1" dirty="0">
                <a:solidFill>
                  <a:srgbClr val="FFFFFF"/>
                </a:solidFill>
                <a:latin typeface="Calibri"/>
                <a:ea typeface="Calibri"/>
              </a:rPr>
              <a:t>Backlog</a:t>
            </a:r>
          </a:p>
        </p:txBody>
      </p:sp>
      <p:sp>
        <p:nvSpPr>
          <p:cNvPr id="3" name="New shape"/>
          <p:cNvSpPr/>
          <p:nvPr/>
        </p:nvSpPr>
        <p:spPr>
          <a:xfrm>
            <a:off x="1981200" y="135890"/>
            <a:ext cx="8229600" cy="78066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25908" rIns="91440" bIns="45720" rtlCol="0" anchor="ctr"/>
          <a:lstStyle/>
          <a:p>
            <a:pPr algn="ctr" defTabSz="457200">
              <a:lnSpc>
                <a:spcPct val="100000"/>
              </a:lnSpc>
              <a:spcBef>
                <a:spcPct val="0"/>
              </a:spcBef>
              <a:spcAft>
                <a:spcPct val="0"/>
              </a:spcAft>
            </a:pPr>
            <a:r>
              <a:rPr sz="3600" b="1" dirty="0">
                <a:solidFill>
                  <a:srgbClr val="4F81BD"/>
                </a:solidFill>
                <a:latin typeface="Calibri"/>
                <a:ea typeface="Calibri"/>
              </a:rPr>
              <a:t>Services Performance Metrics</a:t>
            </a:r>
          </a:p>
        </p:txBody>
      </p:sp>
      <p:sp>
        <p:nvSpPr>
          <p:cNvPr id="4" name="New shape"/>
          <p:cNvSpPr/>
          <p:nvPr/>
        </p:nvSpPr>
        <p:spPr>
          <a:xfrm>
            <a:off x="2028952" y="1353312"/>
            <a:ext cx="4040124" cy="399161"/>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25908" rIns="91440" bIns="45720" rtlCol="0" anchor="b"/>
          <a:lstStyle/>
          <a:p>
            <a:pPr algn="ctr" defTabSz="457200">
              <a:lnSpc>
                <a:spcPct val="100000"/>
              </a:lnSpc>
              <a:spcBef>
                <a:spcPts val="400"/>
              </a:spcBef>
              <a:spcAft>
                <a:spcPct val="0"/>
              </a:spcAft>
            </a:pPr>
            <a:r>
              <a:rPr sz="2400" b="1" dirty="0">
                <a:solidFill>
                  <a:srgbClr val="FFFFFF"/>
                </a:solidFill>
                <a:latin typeface="Calibri"/>
                <a:ea typeface="Calibri"/>
              </a:rPr>
              <a:t>Total Projects</a:t>
            </a:r>
          </a:p>
        </p:txBody>
      </p:sp>
      <p:sp>
        <p:nvSpPr>
          <p:cNvPr id="5" name="New shape"/>
          <p:cNvSpPr/>
          <p:nvPr/>
        </p:nvSpPr>
        <p:spPr>
          <a:xfrm>
            <a:off x="1981327" y="1496441"/>
            <a:ext cx="4048252" cy="4762500"/>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dirty="0"/>
          </a:p>
        </p:txBody>
      </p:sp>
      <p:sp>
        <p:nvSpPr>
          <p:cNvPr id="7" name="New shape"/>
          <p:cNvSpPr/>
          <p:nvPr/>
        </p:nvSpPr>
        <p:spPr>
          <a:xfrm>
            <a:off x="6469126" y="1496441"/>
            <a:ext cx="4048125" cy="4762500"/>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dirty="0"/>
          </a:p>
        </p:txBody>
      </p:sp>
      <p:pic>
        <p:nvPicPr>
          <p:cNvPr id="8" name="New picture"/>
          <p:cNvPicPr/>
          <p:nvPr/>
        </p:nvPicPr>
        <p:blipFill>
          <a:blip r:embed="rId2"/>
          <a:stretch>
            <a:fillRect/>
          </a:stretch>
        </p:blipFill>
        <p:spPr>
          <a:xfrm>
            <a:off x="6469126" y="1496441"/>
            <a:ext cx="4048125" cy="4762500"/>
          </a:xfrm>
          <a:prstGeom prst="rect">
            <a:avLst/>
          </a:prstGeom>
        </p:spPr>
      </p:pic>
      <p:pic>
        <p:nvPicPr>
          <p:cNvPr id="9" name="New picture">
            <a:extLst>
              <a:ext uri="{FF2B5EF4-FFF2-40B4-BE49-F238E27FC236}">
                <a16:creationId xmlns:a16="http://schemas.microsoft.com/office/drawing/2014/main" id="{16027DFE-544A-6AE9-0B54-2E9900202ACE}"/>
              </a:ext>
            </a:extLst>
          </p:cNvPr>
          <p:cNvPicPr/>
          <p:nvPr/>
        </p:nvPicPr>
        <p:blipFill>
          <a:blip r:embed="rId3"/>
          <a:stretch>
            <a:fillRect/>
          </a:stretch>
        </p:blipFill>
        <p:spPr>
          <a:xfrm>
            <a:off x="2133727" y="1485900"/>
            <a:ext cx="4048252" cy="4762500"/>
          </a:xfrm>
          <a:prstGeom prst="rect">
            <a:avLst/>
          </a:prstGeom>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New shape"/>
          <p:cNvSpPr/>
          <p:nvPr/>
        </p:nvSpPr>
        <p:spPr>
          <a:xfrm>
            <a:off x="1867535" y="142240"/>
            <a:ext cx="8438261" cy="1069975"/>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25908" rIns="91440" bIns="45720" rtlCol="0" anchor="ctr"/>
          <a:lstStyle/>
          <a:p>
            <a:pPr algn="ctr" defTabSz="457200">
              <a:lnSpc>
                <a:spcPct val="100000"/>
              </a:lnSpc>
              <a:spcBef>
                <a:spcPct val="0"/>
              </a:spcBef>
              <a:spcAft>
                <a:spcPct val="0"/>
              </a:spcAft>
            </a:pPr>
            <a:r>
              <a:rPr sz="3600" b="1" dirty="0">
                <a:solidFill>
                  <a:srgbClr val="4F81BD"/>
                </a:solidFill>
                <a:latin typeface="Calibri"/>
                <a:ea typeface="Calibri"/>
              </a:rPr>
              <a:t>Income Statement Summary - Q2</a:t>
            </a:r>
          </a:p>
          <a:p>
            <a:pPr algn="ctr" defTabSz="457200">
              <a:lnSpc>
                <a:spcPct val="100000"/>
              </a:lnSpc>
              <a:spcBef>
                <a:spcPct val="0"/>
              </a:spcBef>
              <a:spcAft>
                <a:spcPct val="0"/>
              </a:spcAft>
            </a:pPr>
            <a:r>
              <a:rPr sz="2000" b="1" dirty="0">
                <a:solidFill>
                  <a:srgbClr val="4F81BD"/>
                </a:solidFill>
                <a:latin typeface="Calibri"/>
                <a:ea typeface="Calibri"/>
              </a:rPr>
              <a:t>(in millions, except Diluted EPS)</a:t>
            </a:r>
          </a:p>
        </p:txBody>
      </p:sp>
      <p:graphicFrame>
        <p:nvGraphicFramePr>
          <p:cNvPr id="3" name="New Table"/>
          <p:cNvGraphicFramePr>
            <a:graphicFrameLocks noGrp="1"/>
          </p:cNvGraphicFramePr>
          <p:nvPr>
            <p:extLst>
              <p:ext uri="{D42A27DB-BD31-4B8C-83A1-F6EECF244321}">
                <p14:modId xmlns:p14="http://schemas.microsoft.com/office/powerpoint/2010/main" val="1685964406"/>
              </p:ext>
            </p:extLst>
          </p:nvPr>
        </p:nvGraphicFramePr>
        <p:xfrm>
          <a:off x="1665478" y="1366901"/>
          <a:ext cx="8820150" cy="4381500"/>
        </p:xfrm>
        <a:graphic>
          <a:graphicData uri="http://schemas.openxmlformats.org/drawingml/2006/table">
            <a:tbl>
              <a:tblPr>
                <a:tableStyleId>{5C22544A-7EE6-4342-B048-85BDC9FD1C3A}</a:tableStyleId>
              </a:tblPr>
              <a:tblGrid>
                <a:gridCol w="4276725">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133475">
                  <a:extLst>
                    <a:ext uri="{9D8B030D-6E8A-4147-A177-3AD203B41FA5}">
                      <a16:colId xmlns:a16="http://schemas.microsoft.com/office/drawing/2014/main" val="20002"/>
                    </a:ext>
                  </a:extLst>
                </a:gridCol>
                <a:gridCol w="1133475">
                  <a:extLst>
                    <a:ext uri="{9D8B030D-6E8A-4147-A177-3AD203B41FA5}">
                      <a16:colId xmlns:a16="http://schemas.microsoft.com/office/drawing/2014/main" val="20003"/>
                    </a:ext>
                  </a:extLst>
                </a:gridCol>
                <a:gridCol w="1133475">
                  <a:extLst>
                    <a:ext uri="{9D8B030D-6E8A-4147-A177-3AD203B41FA5}">
                      <a16:colId xmlns:a16="http://schemas.microsoft.com/office/drawing/2014/main" val="20004"/>
                    </a:ext>
                  </a:extLst>
                </a:gridCol>
              </a:tblGrid>
              <a:tr h="419100">
                <a:tc>
                  <a:txBody>
                    <a:bodyPr/>
                    <a:lstStyle/>
                    <a:p>
                      <a:endParaRPr sz="100" dirty="0"/>
                    </a:p>
                  </a:txBody>
                  <a:tcPr marL="0" marR="0" marT="0" marB="0" anchor="b">
                    <a:lnL w="6350" cmpd="sng">
                      <a:solidFill>
                        <a:srgbClr val="000000"/>
                      </a:solidFill>
                      <a:prstDash val="solid"/>
                    </a:lnL>
                    <a:lnR w="0"/>
                    <a:lnT w="6350" cmpd="sng">
                      <a:solidFill>
                        <a:srgbClr val="000000"/>
                      </a:solidFill>
                      <a:prstDash val="solid"/>
                    </a:lnT>
                    <a:lnB w="6350" cmpd="sng">
                      <a:solidFill>
                        <a:srgbClr val="305B7D"/>
                      </a:solidFill>
                      <a:prstDash val="solid"/>
                    </a:lnB>
                    <a:solidFill>
                      <a:srgbClr val="00386B"/>
                    </a:solidFill>
                  </a:tcPr>
                </a:tc>
                <a:tc>
                  <a:txBody>
                    <a:bodyPr/>
                    <a:lstStyle/>
                    <a:p>
                      <a:pPr algn="ctr">
                        <a:lnSpc>
                          <a:spcPct val="99600"/>
                        </a:lnSpc>
                      </a:pPr>
                      <a:r>
                        <a:rPr sz="1800" b="1" dirty="0">
                          <a:solidFill>
                            <a:srgbClr val="FFFFFF"/>
                          </a:solidFill>
                          <a:latin typeface="Calibri"/>
                          <a:ea typeface="Calibri"/>
                        </a:rPr>
                        <a:t>2Q23</a:t>
                      </a:r>
                    </a:p>
                  </a:txBody>
                  <a:tcPr marL="27432" marR="27432" marT="0" marB="0" anchor="ctr">
                    <a:lnL w="0"/>
                    <a:lnR w="0"/>
                    <a:lnT w="6350" cmpd="sng">
                      <a:solidFill>
                        <a:srgbClr val="000000"/>
                      </a:solidFill>
                      <a:prstDash val="solid"/>
                    </a:lnT>
                    <a:lnB w="6350" cmpd="sng">
                      <a:solidFill>
                        <a:srgbClr val="305B7D"/>
                      </a:solidFill>
                      <a:prstDash val="solid"/>
                    </a:lnB>
                    <a:solidFill>
                      <a:srgbClr val="00386B"/>
                    </a:solidFill>
                  </a:tcPr>
                </a:tc>
                <a:tc>
                  <a:txBody>
                    <a:bodyPr/>
                    <a:lstStyle/>
                    <a:p>
                      <a:pPr algn="ctr">
                        <a:lnSpc>
                          <a:spcPct val="99600"/>
                        </a:lnSpc>
                      </a:pPr>
                      <a:r>
                        <a:rPr sz="1800" b="1" dirty="0">
                          <a:solidFill>
                            <a:srgbClr val="FFFFFF"/>
                          </a:solidFill>
                          <a:latin typeface="Calibri"/>
                          <a:ea typeface="Calibri"/>
                        </a:rPr>
                        <a:t>% of Rev</a:t>
                      </a:r>
                    </a:p>
                  </a:txBody>
                  <a:tcPr marL="27432" marR="27432" marT="0" marB="0" anchor="ctr">
                    <a:lnL w="0"/>
                    <a:lnR w="0"/>
                    <a:lnT w="6350" cmpd="sng">
                      <a:solidFill>
                        <a:srgbClr val="000000"/>
                      </a:solidFill>
                      <a:prstDash val="solid"/>
                    </a:lnT>
                    <a:lnB w="6350" cmpd="sng">
                      <a:solidFill>
                        <a:srgbClr val="305B7D"/>
                      </a:solidFill>
                      <a:prstDash val="solid"/>
                    </a:lnB>
                    <a:solidFill>
                      <a:srgbClr val="00386B"/>
                    </a:solidFill>
                  </a:tcPr>
                </a:tc>
                <a:tc>
                  <a:txBody>
                    <a:bodyPr/>
                    <a:lstStyle/>
                    <a:p>
                      <a:pPr algn="ctr">
                        <a:lnSpc>
                          <a:spcPct val="99600"/>
                        </a:lnSpc>
                      </a:pPr>
                      <a:r>
                        <a:rPr sz="1800" b="1" dirty="0">
                          <a:solidFill>
                            <a:srgbClr val="FFFFFF"/>
                          </a:solidFill>
                          <a:latin typeface="Calibri"/>
                          <a:ea typeface="Calibri"/>
                        </a:rPr>
                        <a:t>2Q22</a:t>
                      </a:r>
                    </a:p>
                  </a:txBody>
                  <a:tcPr marL="27432" marR="27432" marT="0" marB="0" anchor="ctr">
                    <a:lnL w="0"/>
                    <a:lnR w="0"/>
                    <a:lnT w="6350" cmpd="sng">
                      <a:solidFill>
                        <a:srgbClr val="000000"/>
                      </a:solidFill>
                      <a:prstDash val="solid"/>
                    </a:lnT>
                    <a:lnB w="6350" cmpd="sng">
                      <a:solidFill>
                        <a:srgbClr val="305B7D"/>
                      </a:solidFill>
                      <a:prstDash val="solid"/>
                    </a:lnB>
                    <a:solidFill>
                      <a:srgbClr val="00386B"/>
                    </a:solidFill>
                  </a:tcPr>
                </a:tc>
                <a:tc>
                  <a:txBody>
                    <a:bodyPr/>
                    <a:lstStyle/>
                    <a:p>
                      <a:pPr algn="ctr">
                        <a:lnSpc>
                          <a:spcPct val="99600"/>
                        </a:lnSpc>
                      </a:pPr>
                      <a:r>
                        <a:rPr sz="1800" b="1" dirty="0">
                          <a:solidFill>
                            <a:srgbClr val="FFFFFF"/>
                          </a:solidFill>
                          <a:latin typeface="Calibri"/>
                          <a:ea typeface="Calibri"/>
                        </a:rPr>
                        <a:t>% of Rev</a:t>
                      </a:r>
                    </a:p>
                  </a:txBody>
                  <a:tcPr marL="27432" marR="27432" marT="0" marB="0" anchor="ctr">
                    <a:lnL w="0"/>
                    <a:lnR w="6350" cmpd="sng">
                      <a:solidFill>
                        <a:srgbClr val="000000"/>
                      </a:solidFill>
                      <a:prstDash val="solid"/>
                    </a:lnR>
                    <a:lnT w="6350" cmpd="sng">
                      <a:solidFill>
                        <a:srgbClr val="000000"/>
                      </a:solidFill>
                      <a:prstDash val="solid"/>
                    </a:lnT>
                    <a:lnB w="6350" cmpd="sng">
                      <a:solidFill>
                        <a:srgbClr val="305B7D"/>
                      </a:solidFill>
                      <a:prstDash val="solid"/>
                    </a:lnB>
                    <a:solidFill>
                      <a:srgbClr val="00386B"/>
                    </a:solidFill>
                  </a:tcPr>
                </a:tc>
                <a:extLst>
                  <a:ext uri="{0D108BD9-81ED-4DB2-BD59-A6C34878D82A}">
                    <a16:rowId xmlns:a16="http://schemas.microsoft.com/office/drawing/2014/main" val="10000"/>
                  </a:ext>
                </a:extLst>
              </a:tr>
              <a:tr h="304800">
                <a:tc>
                  <a:txBody>
                    <a:bodyPr/>
                    <a:lstStyle/>
                    <a:p>
                      <a:pPr algn="l">
                        <a:lnSpc>
                          <a:spcPct val="99600"/>
                        </a:lnSpc>
                      </a:pPr>
                      <a:r>
                        <a:rPr sz="1800" b="1" dirty="0">
                          <a:solidFill>
                            <a:srgbClr val="FFFFFF"/>
                          </a:solidFill>
                          <a:latin typeface="Calibri"/>
                          <a:ea typeface="Calibri"/>
                        </a:rPr>
                        <a:t>Revenue</a:t>
                      </a:r>
                    </a:p>
                  </a:txBody>
                  <a:tcPr marL="27432" marR="27432" marT="0" marB="0" anchor="ctr">
                    <a:lnL w="6350" cmpd="sng">
                      <a:solidFill>
                        <a:srgbClr val="000000"/>
                      </a:solidFill>
                      <a:prstDash val="solid"/>
                    </a:lnL>
                    <a:lnR w="6350" cmpd="sng">
                      <a:solidFill>
                        <a:srgbClr val="305B7D"/>
                      </a:solidFill>
                      <a:prstDash val="solid"/>
                    </a:lnR>
                    <a:lnT w="6350" cmpd="sng">
                      <a:solidFill>
                        <a:srgbClr val="305B7D"/>
                      </a:solidFill>
                      <a:prstDash val="solid"/>
                    </a:lnT>
                    <a:lnB w="6350" cmpd="sng">
                      <a:solidFill>
                        <a:srgbClr val="305B7D"/>
                      </a:solidFill>
                      <a:prstDash val="solid"/>
                    </a:lnB>
                    <a:noFill/>
                  </a:tcPr>
                </a:tc>
                <a:tc>
                  <a:txBody>
                    <a:bodyPr/>
                    <a:lstStyle/>
                    <a:p>
                      <a:pPr algn="ctr">
                        <a:lnSpc>
                          <a:spcPct val="99600"/>
                        </a:lnSpc>
                      </a:pPr>
                      <a:r>
                        <a:rPr sz="1800" b="1" dirty="0">
                          <a:solidFill>
                            <a:srgbClr val="FFFFFF"/>
                          </a:solidFill>
                          <a:latin typeface="Calibri"/>
                          <a:ea typeface="Calibri"/>
                        </a:rPr>
                        <a:t>$15.8</a:t>
                      </a:r>
                    </a:p>
                  </a:txBody>
                  <a:tcPr marL="27432" marR="9144" marT="0" marB="0" anchor="ctr">
                    <a:lnL w="6350" cmpd="sng">
                      <a:solidFill>
                        <a:srgbClr val="305B7D"/>
                      </a:solidFill>
                      <a:prstDash val="solid"/>
                    </a:lnL>
                    <a:lnR w="6350" cmpd="sng">
                      <a:solidFill>
                        <a:srgbClr val="305B7D"/>
                      </a:solidFill>
                      <a:prstDash val="solid"/>
                    </a:lnR>
                    <a:lnT w="6350" cmpd="sng">
                      <a:solidFill>
                        <a:srgbClr val="305B7D"/>
                      </a:solidFill>
                      <a:prstDash val="solid"/>
                    </a:lnT>
                    <a:lnB w="6350" cmpd="sng">
                      <a:solidFill>
                        <a:srgbClr val="305B7D"/>
                      </a:solidFill>
                      <a:prstDash val="solid"/>
                    </a:lnB>
                    <a:noFill/>
                  </a:tcPr>
                </a:tc>
                <a:tc>
                  <a:txBody>
                    <a:bodyPr/>
                    <a:lstStyle/>
                    <a:p>
                      <a:pPr algn="ctr">
                        <a:lnSpc>
                          <a:spcPct val="99600"/>
                        </a:lnSpc>
                      </a:pPr>
                      <a:r>
                        <a:rPr sz="1800" b="1" dirty="0">
                          <a:solidFill>
                            <a:srgbClr val="FFFFFF"/>
                          </a:solidFill>
                          <a:latin typeface="Calibri"/>
                          <a:ea typeface="Calibri"/>
                        </a:rPr>
                        <a:t>100%</a:t>
                      </a:r>
                    </a:p>
                  </a:txBody>
                  <a:tcPr marL="27432" marR="9144" marT="0" marB="0" anchor="ctr">
                    <a:lnL w="6350" cmpd="sng">
                      <a:solidFill>
                        <a:srgbClr val="305B7D"/>
                      </a:solidFill>
                      <a:prstDash val="solid"/>
                    </a:lnL>
                    <a:lnR w="6350" cmpd="sng">
                      <a:solidFill>
                        <a:srgbClr val="305B7D"/>
                      </a:solidFill>
                      <a:prstDash val="solid"/>
                    </a:lnR>
                    <a:lnT w="6350" cmpd="sng">
                      <a:solidFill>
                        <a:srgbClr val="305B7D"/>
                      </a:solidFill>
                      <a:prstDash val="solid"/>
                    </a:lnT>
                    <a:lnB w="6350" cmpd="sng">
                      <a:solidFill>
                        <a:srgbClr val="305B7D"/>
                      </a:solidFill>
                      <a:prstDash val="solid"/>
                    </a:lnB>
                    <a:noFill/>
                  </a:tcPr>
                </a:tc>
                <a:tc>
                  <a:txBody>
                    <a:bodyPr/>
                    <a:lstStyle/>
                    <a:p>
                      <a:pPr algn="ctr">
                        <a:lnSpc>
                          <a:spcPct val="99600"/>
                        </a:lnSpc>
                      </a:pPr>
                      <a:r>
                        <a:rPr sz="1800" b="1" dirty="0">
                          <a:solidFill>
                            <a:srgbClr val="FFFFFF"/>
                          </a:solidFill>
                          <a:latin typeface="Calibri"/>
                          <a:ea typeface="Calibri"/>
                        </a:rPr>
                        <a:t>$14.8</a:t>
                      </a:r>
                    </a:p>
                  </a:txBody>
                  <a:tcPr marL="27432" marR="9144" marT="0" marB="0" anchor="ctr">
                    <a:lnL w="6350" cmpd="sng">
                      <a:solidFill>
                        <a:srgbClr val="305B7D"/>
                      </a:solidFill>
                      <a:prstDash val="solid"/>
                    </a:lnL>
                    <a:lnR w="6350" cmpd="sng">
                      <a:solidFill>
                        <a:srgbClr val="305B7D"/>
                      </a:solidFill>
                      <a:prstDash val="solid"/>
                    </a:lnR>
                    <a:lnT w="6350" cmpd="sng">
                      <a:solidFill>
                        <a:srgbClr val="305B7D"/>
                      </a:solidFill>
                      <a:prstDash val="solid"/>
                    </a:lnT>
                    <a:lnB w="6350" cmpd="sng">
                      <a:solidFill>
                        <a:srgbClr val="305B7D"/>
                      </a:solidFill>
                      <a:prstDash val="solid"/>
                    </a:lnB>
                    <a:noFill/>
                  </a:tcPr>
                </a:tc>
                <a:tc>
                  <a:txBody>
                    <a:bodyPr/>
                    <a:lstStyle/>
                    <a:p>
                      <a:pPr algn="ctr">
                        <a:lnSpc>
                          <a:spcPct val="99600"/>
                        </a:lnSpc>
                      </a:pPr>
                      <a:r>
                        <a:rPr sz="1800" b="1" dirty="0">
                          <a:solidFill>
                            <a:srgbClr val="FFFFFF"/>
                          </a:solidFill>
                          <a:latin typeface="Calibri"/>
                          <a:ea typeface="Calibri"/>
                        </a:rPr>
                        <a:t>100%</a:t>
                      </a:r>
                    </a:p>
                  </a:txBody>
                  <a:tcPr marL="27432" marR="9144" marT="0" marB="0" anchor="ctr">
                    <a:lnL w="6350" cmpd="sng">
                      <a:solidFill>
                        <a:srgbClr val="305B7D"/>
                      </a:solidFill>
                      <a:prstDash val="solid"/>
                    </a:lnL>
                    <a:lnR w="6350" cmpd="sng">
                      <a:solidFill>
                        <a:srgbClr val="000000"/>
                      </a:solidFill>
                      <a:prstDash val="solid"/>
                    </a:lnR>
                    <a:lnT w="6350" cmpd="sng">
                      <a:solidFill>
                        <a:srgbClr val="305B7D"/>
                      </a:solidFill>
                      <a:prstDash val="solid"/>
                    </a:lnT>
                    <a:lnB w="6350" cmpd="sng">
                      <a:solidFill>
                        <a:srgbClr val="305B7D"/>
                      </a:solidFill>
                      <a:prstDash val="solid"/>
                    </a:lnB>
                    <a:noFill/>
                  </a:tcPr>
                </a:tc>
                <a:extLst>
                  <a:ext uri="{0D108BD9-81ED-4DB2-BD59-A6C34878D82A}">
                    <a16:rowId xmlns:a16="http://schemas.microsoft.com/office/drawing/2014/main" val="10001"/>
                  </a:ext>
                </a:extLst>
              </a:tr>
              <a:tr h="304800">
                <a:tc>
                  <a:txBody>
                    <a:bodyPr/>
                    <a:lstStyle/>
                    <a:p>
                      <a:pPr algn="l">
                        <a:lnSpc>
                          <a:spcPct val="99600"/>
                        </a:lnSpc>
                      </a:pPr>
                      <a:r>
                        <a:rPr sz="1800" b="1" dirty="0">
                          <a:solidFill>
                            <a:srgbClr val="FFFFFF"/>
                          </a:solidFill>
                          <a:latin typeface="Calibri"/>
                          <a:ea typeface="Calibri"/>
                        </a:rPr>
                        <a:t>Revenue growth</a:t>
                      </a:r>
                    </a:p>
                  </a:txBody>
                  <a:tcPr marL="27432" marR="27432" marT="0" marB="0" anchor="ctr">
                    <a:lnL w="6350" cmpd="sng">
                      <a:solidFill>
                        <a:srgbClr val="000000"/>
                      </a:solidFill>
                      <a:prstDash val="solid"/>
                    </a:lnL>
                    <a:lnR w="6350" cmpd="sng">
                      <a:solidFill>
                        <a:srgbClr val="305B7D"/>
                      </a:solidFill>
                      <a:prstDash val="solid"/>
                    </a:lnR>
                    <a:lnT w="6350" cmpd="sng">
                      <a:solidFill>
                        <a:srgbClr val="305B7D"/>
                      </a:solidFill>
                      <a:prstDash val="solid"/>
                    </a:lnT>
                    <a:lnB w="6350" cmpd="sng">
                      <a:solidFill>
                        <a:srgbClr val="305B7D"/>
                      </a:solidFill>
                      <a:prstDash val="solid"/>
                    </a:lnB>
                    <a:noFill/>
                  </a:tcPr>
                </a:tc>
                <a:tc>
                  <a:txBody>
                    <a:bodyPr/>
                    <a:lstStyle/>
                    <a:p>
                      <a:pPr algn="ctr">
                        <a:lnSpc>
                          <a:spcPct val="99600"/>
                        </a:lnSpc>
                      </a:pPr>
                      <a:r>
                        <a:rPr sz="1800" b="1" dirty="0">
                          <a:solidFill>
                            <a:srgbClr val="FFFFFF"/>
                          </a:solidFill>
                          <a:latin typeface="Calibri"/>
                          <a:ea typeface="Calibri"/>
                        </a:rPr>
                        <a:t>6%</a:t>
                      </a:r>
                    </a:p>
                  </a:txBody>
                  <a:tcPr marL="27432" marR="9144" marT="0" marB="0" anchor="ctr">
                    <a:lnL w="6350" cmpd="sng">
                      <a:solidFill>
                        <a:srgbClr val="305B7D"/>
                      </a:solidFill>
                      <a:prstDash val="solid"/>
                    </a:lnL>
                    <a:lnR w="6350" cmpd="sng">
                      <a:solidFill>
                        <a:srgbClr val="305B7D"/>
                      </a:solidFill>
                      <a:prstDash val="solid"/>
                    </a:lnR>
                    <a:lnT w="6350" cmpd="sng">
                      <a:solidFill>
                        <a:srgbClr val="305B7D"/>
                      </a:solidFill>
                      <a:prstDash val="solid"/>
                    </a:lnT>
                    <a:lnB w="6350" cmpd="sng">
                      <a:solidFill>
                        <a:srgbClr val="305B7D"/>
                      </a:solidFill>
                      <a:prstDash val="solid"/>
                    </a:lnB>
                    <a:noFill/>
                  </a:tcPr>
                </a:tc>
                <a:tc>
                  <a:txBody>
                    <a:bodyPr/>
                    <a:lstStyle/>
                    <a:p>
                      <a:endParaRPr sz="100" dirty="0"/>
                    </a:p>
                  </a:txBody>
                  <a:tcPr marL="0" marR="0" marT="0" marB="0" anchor="b">
                    <a:lnL w="6350" cmpd="sng">
                      <a:solidFill>
                        <a:srgbClr val="305B7D"/>
                      </a:solidFill>
                      <a:prstDash val="solid"/>
                    </a:lnL>
                    <a:lnR w="6350" cmpd="sng">
                      <a:solidFill>
                        <a:srgbClr val="305B7D"/>
                      </a:solidFill>
                      <a:prstDash val="solid"/>
                    </a:lnR>
                    <a:lnT w="6350" cmpd="sng">
                      <a:solidFill>
                        <a:srgbClr val="305B7D"/>
                      </a:solidFill>
                      <a:prstDash val="solid"/>
                    </a:lnT>
                    <a:lnB w="6350" cmpd="sng">
                      <a:solidFill>
                        <a:srgbClr val="305B7D"/>
                      </a:solidFill>
                      <a:prstDash val="solid"/>
                    </a:lnB>
                    <a:noFill/>
                  </a:tcPr>
                </a:tc>
                <a:tc>
                  <a:txBody>
                    <a:bodyPr/>
                    <a:lstStyle/>
                    <a:p>
                      <a:pPr algn="ctr">
                        <a:lnSpc>
                          <a:spcPct val="99600"/>
                        </a:lnSpc>
                      </a:pPr>
                      <a:r>
                        <a:rPr sz="1800" b="1" dirty="0">
                          <a:solidFill>
                            <a:srgbClr val="FFFFFF"/>
                          </a:solidFill>
                          <a:latin typeface="Calibri"/>
                          <a:ea typeface="Calibri"/>
                        </a:rPr>
                        <a:t>13%</a:t>
                      </a:r>
                    </a:p>
                  </a:txBody>
                  <a:tcPr marL="27432" marR="9144" marT="0" marB="0" anchor="ctr">
                    <a:lnL w="6350" cmpd="sng">
                      <a:solidFill>
                        <a:srgbClr val="305B7D"/>
                      </a:solidFill>
                      <a:prstDash val="solid"/>
                    </a:lnL>
                    <a:lnR w="6350" cmpd="sng">
                      <a:solidFill>
                        <a:srgbClr val="305B7D"/>
                      </a:solidFill>
                      <a:prstDash val="solid"/>
                    </a:lnR>
                    <a:lnT w="6350" cmpd="sng">
                      <a:solidFill>
                        <a:srgbClr val="305B7D"/>
                      </a:solidFill>
                      <a:prstDash val="solid"/>
                    </a:lnT>
                    <a:lnB w="6350" cmpd="sng">
                      <a:solidFill>
                        <a:srgbClr val="305B7D"/>
                      </a:solidFill>
                      <a:prstDash val="solid"/>
                    </a:lnB>
                    <a:noFill/>
                  </a:tcPr>
                </a:tc>
                <a:tc>
                  <a:txBody>
                    <a:bodyPr/>
                    <a:lstStyle/>
                    <a:p>
                      <a:endParaRPr sz="100" dirty="0"/>
                    </a:p>
                  </a:txBody>
                  <a:tcPr marL="0" marR="0" marT="0" marB="0" anchor="b">
                    <a:lnL w="6350" cmpd="sng">
                      <a:solidFill>
                        <a:srgbClr val="305B7D"/>
                      </a:solidFill>
                      <a:prstDash val="solid"/>
                    </a:lnL>
                    <a:lnR w="6350" cmpd="sng">
                      <a:solidFill>
                        <a:srgbClr val="000000"/>
                      </a:solidFill>
                      <a:prstDash val="solid"/>
                    </a:lnR>
                    <a:lnT w="6350" cmpd="sng">
                      <a:solidFill>
                        <a:srgbClr val="305B7D"/>
                      </a:solidFill>
                      <a:prstDash val="solid"/>
                    </a:lnT>
                    <a:lnB w="6350" cmpd="sng">
                      <a:solidFill>
                        <a:srgbClr val="305B7D"/>
                      </a:solidFill>
                      <a:prstDash val="solid"/>
                    </a:lnB>
                    <a:noFill/>
                  </a:tcPr>
                </a:tc>
                <a:extLst>
                  <a:ext uri="{0D108BD9-81ED-4DB2-BD59-A6C34878D82A}">
                    <a16:rowId xmlns:a16="http://schemas.microsoft.com/office/drawing/2014/main" val="10002"/>
                  </a:ext>
                </a:extLst>
              </a:tr>
              <a:tr h="304800">
                <a:tc>
                  <a:txBody>
                    <a:bodyPr/>
                    <a:lstStyle/>
                    <a:p>
                      <a:pPr algn="l">
                        <a:lnSpc>
                          <a:spcPct val="99600"/>
                        </a:lnSpc>
                      </a:pPr>
                      <a:r>
                        <a:rPr sz="1800" b="1" dirty="0">
                          <a:solidFill>
                            <a:srgbClr val="FFFFFF"/>
                          </a:solidFill>
                          <a:latin typeface="Calibri"/>
                          <a:ea typeface="Calibri"/>
                        </a:rPr>
                        <a:t>Gross profit</a:t>
                      </a:r>
                    </a:p>
                  </a:txBody>
                  <a:tcPr marL="27432" marR="27432" marT="0" marB="0" anchor="ctr">
                    <a:lnL w="6350" cmpd="sng">
                      <a:solidFill>
                        <a:srgbClr val="000000"/>
                      </a:solidFill>
                      <a:prstDash val="solid"/>
                    </a:lnL>
                    <a:lnR w="6350" cmpd="sng">
                      <a:solidFill>
                        <a:srgbClr val="305B7D"/>
                      </a:solidFill>
                      <a:prstDash val="solid"/>
                    </a:lnR>
                    <a:lnT w="6350" cmpd="sng">
                      <a:solidFill>
                        <a:srgbClr val="305B7D"/>
                      </a:solidFill>
                      <a:prstDash val="solid"/>
                    </a:lnT>
                    <a:lnB w="6350" cmpd="sng">
                      <a:solidFill>
                        <a:srgbClr val="305B7D"/>
                      </a:solidFill>
                      <a:prstDash val="solid"/>
                    </a:lnB>
                    <a:noFill/>
                  </a:tcPr>
                </a:tc>
                <a:tc>
                  <a:txBody>
                    <a:bodyPr/>
                    <a:lstStyle/>
                    <a:p>
                      <a:pPr algn="ctr">
                        <a:lnSpc>
                          <a:spcPct val="99600"/>
                        </a:lnSpc>
                      </a:pPr>
                      <a:r>
                        <a:rPr sz="1800" b="1" dirty="0">
                          <a:solidFill>
                            <a:srgbClr val="FFFFFF"/>
                          </a:solidFill>
                          <a:latin typeface="Calibri"/>
                          <a:ea typeface="Calibri"/>
                        </a:rPr>
                        <a:t>13.1</a:t>
                      </a:r>
                    </a:p>
                  </a:txBody>
                  <a:tcPr marL="27432" marR="9144" marT="0" marB="0" anchor="ctr">
                    <a:lnL w="6350" cmpd="sng">
                      <a:solidFill>
                        <a:srgbClr val="305B7D"/>
                      </a:solidFill>
                      <a:prstDash val="solid"/>
                    </a:lnL>
                    <a:lnR w="6350" cmpd="sng">
                      <a:solidFill>
                        <a:srgbClr val="305B7D"/>
                      </a:solidFill>
                      <a:prstDash val="solid"/>
                    </a:lnR>
                    <a:lnT w="6350" cmpd="sng">
                      <a:solidFill>
                        <a:srgbClr val="305B7D"/>
                      </a:solidFill>
                      <a:prstDash val="solid"/>
                    </a:lnT>
                    <a:lnB w="6350" cmpd="sng">
                      <a:solidFill>
                        <a:srgbClr val="305B7D"/>
                      </a:solidFill>
                      <a:prstDash val="solid"/>
                    </a:lnB>
                    <a:noFill/>
                  </a:tcPr>
                </a:tc>
                <a:tc>
                  <a:txBody>
                    <a:bodyPr/>
                    <a:lstStyle/>
                    <a:p>
                      <a:pPr algn="ctr">
                        <a:lnSpc>
                          <a:spcPct val="99600"/>
                        </a:lnSpc>
                      </a:pPr>
                      <a:r>
                        <a:rPr sz="1800" b="1" dirty="0">
                          <a:solidFill>
                            <a:srgbClr val="FFFFFF"/>
                          </a:solidFill>
                          <a:latin typeface="Calibri"/>
                          <a:ea typeface="Calibri"/>
                        </a:rPr>
                        <a:t>83%</a:t>
                      </a:r>
                    </a:p>
                  </a:txBody>
                  <a:tcPr marL="27432" marR="9144" marT="0" marB="0" anchor="ctr">
                    <a:lnL w="6350" cmpd="sng">
                      <a:solidFill>
                        <a:srgbClr val="305B7D"/>
                      </a:solidFill>
                      <a:prstDash val="solid"/>
                    </a:lnL>
                    <a:lnR w="6350" cmpd="sng">
                      <a:solidFill>
                        <a:srgbClr val="305B7D"/>
                      </a:solidFill>
                      <a:prstDash val="solid"/>
                    </a:lnR>
                    <a:lnT w="6350" cmpd="sng">
                      <a:solidFill>
                        <a:srgbClr val="305B7D"/>
                      </a:solidFill>
                      <a:prstDash val="solid"/>
                    </a:lnT>
                    <a:lnB w="6350" cmpd="sng">
                      <a:solidFill>
                        <a:srgbClr val="305B7D"/>
                      </a:solidFill>
                      <a:prstDash val="solid"/>
                    </a:lnB>
                    <a:noFill/>
                  </a:tcPr>
                </a:tc>
                <a:tc>
                  <a:txBody>
                    <a:bodyPr/>
                    <a:lstStyle/>
                    <a:p>
                      <a:pPr algn="ctr">
                        <a:lnSpc>
                          <a:spcPct val="99600"/>
                        </a:lnSpc>
                      </a:pPr>
                      <a:r>
                        <a:rPr sz="1800" b="1" dirty="0">
                          <a:solidFill>
                            <a:srgbClr val="FFFFFF"/>
                          </a:solidFill>
                          <a:latin typeface="Calibri"/>
                          <a:ea typeface="Calibri"/>
                        </a:rPr>
                        <a:t>12.0</a:t>
                      </a:r>
                    </a:p>
                  </a:txBody>
                  <a:tcPr marL="27432" marR="9144" marT="0" marB="0" anchor="ctr">
                    <a:lnL w="6350" cmpd="sng">
                      <a:solidFill>
                        <a:srgbClr val="305B7D"/>
                      </a:solidFill>
                      <a:prstDash val="solid"/>
                    </a:lnL>
                    <a:lnR w="6350" cmpd="sng">
                      <a:solidFill>
                        <a:srgbClr val="305B7D"/>
                      </a:solidFill>
                      <a:prstDash val="solid"/>
                    </a:lnR>
                    <a:lnT w="6350" cmpd="sng">
                      <a:solidFill>
                        <a:srgbClr val="305B7D"/>
                      </a:solidFill>
                      <a:prstDash val="solid"/>
                    </a:lnT>
                    <a:lnB w="6350" cmpd="sng">
                      <a:solidFill>
                        <a:srgbClr val="305B7D"/>
                      </a:solidFill>
                      <a:prstDash val="solid"/>
                    </a:lnB>
                    <a:noFill/>
                  </a:tcPr>
                </a:tc>
                <a:tc>
                  <a:txBody>
                    <a:bodyPr/>
                    <a:lstStyle/>
                    <a:p>
                      <a:pPr algn="ctr">
                        <a:lnSpc>
                          <a:spcPct val="99600"/>
                        </a:lnSpc>
                      </a:pPr>
                      <a:r>
                        <a:rPr sz="1800" b="1" dirty="0">
                          <a:solidFill>
                            <a:srgbClr val="FFFFFF"/>
                          </a:solidFill>
                          <a:latin typeface="Calibri"/>
                          <a:ea typeface="Calibri"/>
                        </a:rPr>
                        <a:t>81%</a:t>
                      </a:r>
                    </a:p>
                  </a:txBody>
                  <a:tcPr marL="27432" marR="9144" marT="0" marB="0" anchor="ctr">
                    <a:lnL w="6350" cmpd="sng">
                      <a:solidFill>
                        <a:srgbClr val="305B7D"/>
                      </a:solidFill>
                      <a:prstDash val="solid"/>
                    </a:lnL>
                    <a:lnR w="6350" cmpd="sng">
                      <a:solidFill>
                        <a:srgbClr val="000000"/>
                      </a:solidFill>
                      <a:prstDash val="solid"/>
                    </a:lnR>
                    <a:lnT w="6350" cmpd="sng">
                      <a:solidFill>
                        <a:srgbClr val="305B7D"/>
                      </a:solidFill>
                      <a:prstDash val="solid"/>
                    </a:lnT>
                    <a:lnB w="6350" cmpd="sng">
                      <a:solidFill>
                        <a:srgbClr val="305B7D"/>
                      </a:solidFill>
                      <a:prstDash val="solid"/>
                    </a:lnB>
                    <a:noFill/>
                  </a:tcPr>
                </a:tc>
                <a:extLst>
                  <a:ext uri="{0D108BD9-81ED-4DB2-BD59-A6C34878D82A}">
                    <a16:rowId xmlns:a16="http://schemas.microsoft.com/office/drawing/2014/main" val="10003"/>
                  </a:ext>
                </a:extLst>
              </a:tr>
              <a:tr h="304800">
                <a:tc>
                  <a:txBody>
                    <a:bodyPr/>
                    <a:lstStyle/>
                    <a:p>
                      <a:pPr algn="l">
                        <a:lnSpc>
                          <a:spcPct val="99600"/>
                        </a:lnSpc>
                      </a:pPr>
                      <a:r>
                        <a:rPr sz="1800" b="1" dirty="0">
                          <a:solidFill>
                            <a:srgbClr val="FFFFFF"/>
                          </a:solidFill>
                          <a:latin typeface="Calibri"/>
                          <a:ea typeface="Calibri"/>
                        </a:rPr>
                        <a:t>R&amp;D</a:t>
                      </a:r>
                    </a:p>
                  </a:txBody>
                  <a:tcPr marL="27432" marR="27432" marT="0" marB="0" anchor="ctr">
                    <a:lnL w="6350" cmpd="sng">
                      <a:solidFill>
                        <a:srgbClr val="000000"/>
                      </a:solidFill>
                      <a:prstDash val="solid"/>
                    </a:lnL>
                    <a:lnR w="6350" cmpd="sng">
                      <a:solidFill>
                        <a:srgbClr val="305B7D"/>
                      </a:solidFill>
                      <a:prstDash val="solid"/>
                    </a:lnR>
                    <a:lnT w="6350" cmpd="sng">
                      <a:solidFill>
                        <a:srgbClr val="305B7D"/>
                      </a:solidFill>
                      <a:prstDash val="solid"/>
                    </a:lnT>
                    <a:lnB w="6350" cmpd="sng">
                      <a:solidFill>
                        <a:srgbClr val="305B7D"/>
                      </a:solidFill>
                      <a:prstDash val="solid"/>
                    </a:lnB>
                    <a:noFill/>
                  </a:tcPr>
                </a:tc>
                <a:tc>
                  <a:txBody>
                    <a:bodyPr/>
                    <a:lstStyle/>
                    <a:p>
                      <a:pPr algn="ctr">
                        <a:lnSpc>
                          <a:spcPct val="99600"/>
                        </a:lnSpc>
                      </a:pPr>
                      <a:r>
                        <a:rPr sz="1800" b="1" dirty="0">
                          <a:solidFill>
                            <a:srgbClr val="FFFFFF"/>
                          </a:solidFill>
                          <a:latin typeface="Calibri"/>
                          <a:ea typeface="Calibri"/>
                        </a:rPr>
                        <a:t>1.3</a:t>
                      </a:r>
                    </a:p>
                  </a:txBody>
                  <a:tcPr marL="27432" marR="9144" marT="0" marB="0" anchor="ctr">
                    <a:lnL w="6350" cmpd="sng">
                      <a:solidFill>
                        <a:srgbClr val="305B7D"/>
                      </a:solidFill>
                      <a:prstDash val="solid"/>
                    </a:lnL>
                    <a:lnR w="6350" cmpd="sng">
                      <a:solidFill>
                        <a:srgbClr val="305B7D"/>
                      </a:solidFill>
                      <a:prstDash val="solid"/>
                    </a:lnR>
                    <a:lnT w="6350" cmpd="sng">
                      <a:solidFill>
                        <a:srgbClr val="305B7D"/>
                      </a:solidFill>
                      <a:prstDash val="solid"/>
                    </a:lnT>
                    <a:lnB w="6350" cmpd="sng">
                      <a:solidFill>
                        <a:srgbClr val="305B7D"/>
                      </a:solidFill>
                      <a:prstDash val="solid"/>
                    </a:lnB>
                    <a:noFill/>
                  </a:tcPr>
                </a:tc>
                <a:tc>
                  <a:txBody>
                    <a:bodyPr/>
                    <a:lstStyle/>
                    <a:p>
                      <a:pPr algn="ctr">
                        <a:lnSpc>
                          <a:spcPct val="99600"/>
                        </a:lnSpc>
                      </a:pPr>
                      <a:r>
                        <a:rPr sz="1800" b="1" dirty="0">
                          <a:solidFill>
                            <a:srgbClr val="FFFFFF"/>
                          </a:solidFill>
                          <a:latin typeface="Calibri"/>
                          <a:ea typeface="Calibri"/>
                        </a:rPr>
                        <a:t>8%</a:t>
                      </a:r>
                    </a:p>
                  </a:txBody>
                  <a:tcPr marL="27432" marR="9144" marT="0" marB="0" anchor="ctr">
                    <a:lnL w="6350" cmpd="sng">
                      <a:solidFill>
                        <a:srgbClr val="305B7D"/>
                      </a:solidFill>
                      <a:prstDash val="solid"/>
                    </a:lnL>
                    <a:lnR w="6350" cmpd="sng">
                      <a:solidFill>
                        <a:srgbClr val="305B7D"/>
                      </a:solidFill>
                      <a:prstDash val="solid"/>
                    </a:lnR>
                    <a:lnT w="6350" cmpd="sng">
                      <a:solidFill>
                        <a:srgbClr val="305B7D"/>
                      </a:solidFill>
                      <a:prstDash val="solid"/>
                    </a:lnT>
                    <a:lnB w="6350" cmpd="sng">
                      <a:solidFill>
                        <a:srgbClr val="305B7D"/>
                      </a:solidFill>
                      <a:prstDash val="solid"/>
                    </a:lnB>
                    <a:noFill/>
                  </a:tcPr>
                </a:tc>
                <a:tc>
                  <a:txBody>
                    <a:bodyPr/>
                    <a:lstStyle/>
                    <a:p>
                      <a:pPr algn="ctr">
                        <a:lnSpc>
                          <a:spcPct val="99600"/>
                        </a:lnSpc>
                      </a:pPr>
                      <a:r>
                        <a:rPr sz="1800" b="1" dirty="0">
                          <a:solidFill>
                            <a:srgbClr val="FFFFFF"/>
                          </a:solidFill>
                          <a:latin typeface="Calibri"/>
                          <a:ea typeface="Calibri"/>
                        </a:rPr>
                        <a:t>0.9</a:t>
                      </a:r>
                    </a:p>
                  </a:txBody>
                  <a:tcPr marL="27432" marR="9144" marT="0" marB="0" anchor="ctr">
                    <a:lnL w="6350" cmpd="sng">
                      <a:solidFill>
                        <a:srgbClr val="305B7D"/>
                      </a:solidFill>
                      <a:prstDash val="solid"/>
                    </a:lnL>
                    <a:lnR w="6350" cmpd="sng">
                      <a:solidFill>
                        <a:srgbClr val="305B7D"/>
                      </a:solidFill>
                      <a:prstDash val="solid"/>
                    </a:lnR>
                    <a:lnT w="6350" cmpd="sng">
                      <a:solidFill>
                        <a:srgbClr val="305B7D"/>
                      </a:solidFill>
                      <a:prstDash val="solid"/>
                    </a:lnT>
                    <a:lnB w="6350" cmpd="sng">
                      <a:solidFill>
                        <a:srgbClr val="305B7D"/>
                      </a:solidFill>
                      <a:prstDash val="solid"/>
                    </a:lnB>
                    <a:noFill/>
                  </a:tcPr>
                </a:tc>
                <a:tc>
                  <a:txBody>
                    <a:bodyPr/>
                    <a:lstStyle/>
                    <a:p>
                      <a:pPr algn="ctr">
                        <a:lnSpc>
                          <a:spcPct val="99600"/>
                        </a:lnSpc>
                      </a:pPr>
                      <a:r>
                        <a:rPr sz="1800" b="1" dirty="0">
                          <a:solidFill>
                            <a:srgbClr val="FFFFFF"/>
                          </a:solidFill>
                          <a:latin typeface="Calibri"/>
                          <a:ea typeface="Calibri"/>
                        </a:rPr>
                        <a:t>6%</a:t>
                      </a:r>
                    </a:p>
                  </a:txBody>
                  <a:tcPr marL="27432" marR="9144" marT="0" marB="0" anchor="ctr">
                    <a:lnL w="6350" cmpd="sng">
                      <a:solidFill>
                        <a:srgbClr val="305B7D"/>
                      </a:solidFill>
                      <a:prstDash val="solid"/>
                    </a:lnL>
                    <a:lnR w="6350" cmpd="sng">
                      <a:solidFill>
                        <a:srgbClr val="000000"/>
                      </a:solidFill>
                      <a:prstDash val="solid"/>
                    </a:lnR>
                    <a:lnT w="6350" cmpd="sng">
                      <a:solidFill>
                        <a:srgbClr val="305B7D"/>
                      </a:solidFill>
                      <a:prstDash val="solid"/>
                    </a:lnT>
                    <a:lnB w="6350" cmpd="sng">
                      <a:solidFill>
                        <a:srgbClr val="305B7D"/>
                      </a:solidFill>
                      <a:prstDash val="solid"/>
                    </a:lnB>
                    <a:noFill/>
                  </a:tcPr>
                </a:tc>
                <a:extLst>
                  <a:ext uri="{0D108BD9-81ED-4DB2-BD59-A6C34878D82A}">
                    <a16:rowId xmlns:a16="http://schemas.microsoft.com/office/drawing/2014/main" val="10004"/>
                  </a:ext>
                </a:extLst>
              </a:tr>
              <a:tr h="304800">
                <a:tc>
                  <a:txBody>
                    <a:bodyPr/>
                    <a:lstStyle/>
                    <a:p>
                      <a:pPr algn="l">
                        <a:lnSpc>
                          <a:spcPct val="99600"/>
                        </a:lnSpc>
                      </a:pPr>
                      <a:r>
                        <a:rPr sz="1800" b="1" dirty="0">
                          <a:solidFill>
                            <a:srgbClr val="FFFFFF"/>
                          </a:solidFill>
                          <a:latin typeface="Calibri"/>
                          <a:ea typeface="Calibri"/>
                        </a:rPr>
                        <a:t>SG&amp;A</a:t>
                      </a:r>
                    </a:p>
                  </a:txBody>
                  <a:tcPr marL="27432" marR="27432" marT="0" marB="0" anchor="ctr">
                    <a:lnL w="6350" cmpd="sng">
                      <a:solidFill>
                        <a:srgbClr val="000000"/>
                      </a:solidFill>
                      <a:prstDash val="solid"/>
                    </a:lnL>
                    <a:lnR w="6350" cmpd="sng">
                      <a:solidFill>
                        <a:srgbClr val="305B7D"/>
                      </a:solidFill>
                      <a:prstDash val="solid"/>
                    </a:lnR>
                    <a:lnT w="6350" cmpd="sng">
                      <a:solidFill>
                        <a:srgbClr val="305B7D"/>
                      </a:solidFill>
                      <a:prstDash val="solid"/>
                    </a:lnT>
                    <a:lnB w="6350" cmpd="sng">
                      <a:solidFill>
                        <a:srgbClr val="305B7D"/>
                      </a:solidFill>
                      <a:prstDash val="solid"/>
                    </a:lnB>
                    <a:noFill/>
                  </a:tcPr>
                </a:tc>
                <a:tc>
                  <a:txBody>
                    <a:bodyPr/>
                    <a:lstStyle/>
                    <a:p>
                      <a:pPr algn="ctr">
                        <a:lnSpc>
                          <a:spcPct val="99600"/>
                        </a:lnSpc>
                      </a:pPr>
                      <a:r>
                        <a:rPr sz="1800" b="1" dirty="0">
                          <a:solidFill>
                            <a:srgbClr val="FFFFFF"/>
                          </a:solidFill>
                          <a:latin typeface="Calibri"/>
                          <a:ea typeface="Calibri"/>
                        </a:rPr>
                        <a:t>7.</a:t>
                      </a:r>
                      <a:r>
                        <a:rPr lang="en-US" sz="1800" b="1" dirty="0">
                          <a:solidFill>
                            <a:srgbClr val="FFFFFF"/>
                          </a:solidFill>
                          <a:latin typeface="Calibri"/>
                          <a:ea typeface="Calibri"/>
                        </a:rPr>
                        <a:t>8</a:t>
                      </a:r>
                      <a:endParaRPr sz="1800" b="1" dirty="0">
                        <a:solidFill>
                          <a:srgbClr val="FFFFFF"/>
                        </a:solidFill>
                        <a:latin typeface="Calibri"/>
                        <a:ea typeface="Calibri"/>
                      </a:endParaRPr>
                    </a:p>
                  </a:txBody>
                  <a:tcPr marL="27432" marR="9144" marT="0" marB="0" anchor="ctr">
                    <a:lnL w="6350" cmpd="sng">
                      <a:solidFill>
                        <a:srgbClr val="305B7D"/>
                      </a:solidFill>
                      <a:prstDash val="solid"/>
                    </a:lnL>
                    <a:lnR w="6350" cmpd="sng">
                      <a:solidFill>
                        <a:srgbClr val="305B7D"/>
                      </a:solidFill>
                      <a:prstDash val="solid"/>
                    </a:lnR>
                    <a:lnT w="6350" cmpd="sng">
                      <a:solidFill>
                        <a:srgbClr val="305B7D"/>
                      </a:solidFill>
                      <a:prstDash val="solid"/>
                    </a:lnT>
                    <a:lnB w="6350" cmpd="sng">
                      <a:solidFill>
                        <a:srgbClr val="305B7D"/>
                      </a:solidFill>
                      <a:prstDash val="solid"/>
                    </a:lnB>
                    <a:noFill/>
                  </a:tcPr>
                </a:tc>
                <a:tc>
                  <a:txBody>
                    <a:bodyPr/>
                    <a:lstStyle/>
                    <a:p>
                      <a:pPr algn="ctr">
                        <a:lnSpc>
                          <a:spcPct val="99600"/>
                        </a:lnSpc>
                      </a:pPr>
                      <a:r>
                        <a:rPr lang="en-US" sz="1800" b="1" dirty="0">
                          <a:solidFill>
                            <a:srgbClr val="FFFFFF"/>
                          </a:solidFill>
                          <a:latin typeface="Calibri"/>
                          <a:ea typeface="Calibri"/>
                        </a:rPr>
                        <a:t>49</a:t>
                      </a:r>
                      <a:r>
                        <a:rPr sz="1800" b="1" dirty="0">
                          <a:solidFill>
                            <a:srgbClr val="FFFFFF"/>
                          </a:solidFill>
                          <a:latin typeface="Calibri"/>
                          <a:ea typeface="Calibri"/>
                        </a:rPr>
                        <a:t>%</a:t>
                      </a:r>
                    </a:p>
                  </a:txBody>
                  <a:tcPr marL="27432" marR="9144" marT="0" marB="0" anchor="ctr">
                    <a:lnL w="6350" cmpd="sng">
                      <a:solidFill>
                        <a:srgbClr val="305B7D"/>
                      </a:solidFill>
                      <a:prstDash val="solid"/>
                    </a:lnL>
                    <a:lnR w="6350" cmpd="sng">
                      <a:solidFill>
                        <a:srgbClr val="305B7D"/>
                      </a:solidFill>
                      <a:prstDash val="solid"/>
                    </a:lnR>
                    <a:lnT w="6350" cmpd="sng">
                      <a:solidFill>
                        <a:srgbClr val="305B7D"/>
                      </a:solidFill>
                      <a:prstDash val="solid"/>
                    </a:lnT>
                    <a:lnB w="6350" cmpd="sng">
                      <a:solidFill>
                        <a:srgbClr val="305B7D"/>
                      </a:solidFill>
                      <a:prstDash val="solid"/>
                    </a:lnB>
                    <a:noFill/>
                  </a:tcPr>
                </a:tc>
                <a:tc>
                  <a:txBody>
                    <a:bodyPr/>
                    <a:lstStyle/>
                    <a:p>
                      <a:pPr algn="ctr">
                        <a:lnSpc>
                          <a:spcPct val="99600"/>
                        </a:lnSpc>
                      </a:pPr>
                      <a:r>
                        <a:rPr sz="1800" b="1" dirty="0">
                          <a:solidFill>
                            <a:srgbClr val="FFFFFF"/>
                          </a:solidFill>
                          <a:latin typeface="Calibri"/>
                          <a:ea typeface="Calibri"/>
                        </a:rPr>
                        <a:t>5.6</a:t>
                      </a:r>
                    </a:p>
                  </a:txBody>
                  <a:tcPr marL="27432" marR="9144" marT="0" marB="0" anchor="ctr">
                    <a:lnL w="6350" cmpd="sng">
                      <a:solidFill>
                        <a:srgbClr val="305B7D"/>
                      </a:solidFill>
                      <a:prstDash val="solid"/>
                    </a:lnL>
                    <a:lnR w="6350" cmpd="sng">
                      <a:solidFill>
                        <a:srgbClr val="305B7D"/>
                      </a:solidFill>
                      <a:prstDash val="solid"/>
                    </a:lnR>
                    <a:lnT w="6350" cmpd="sng">
                      <a:solidFill>
                        <a:srgbClr val="305B7D"/>
                      </a:solidFill>
                      <a:prstDash val="solid"/>
                    </a:lnT>
                    <a:lnB w="6350" cmpd="sng">
                      <a:solidFill>
                        <a:srgbClr val="305B7D"/>
                      </a:solidFill>
                      <a:prstDash val="solid"/>
                    </a:lnB>
                    <a:noFill/>
                  </a:tcPr>
                </a:tc>
                <a:tc>
                  <a:txBody>
                    <a:bodyPr/>
                    <a:lstStyle/>
                    <a:p>
                      <a:pPr algn="ctr">
                        <a:lnSpc>
                          <a:spcPct val="99600"/>
                        </a:lnSpc>
                      </a:pPr>
                      <a:r>
                        <a:rPr sz="1800" b="1" dirty="0">
                          <a:solidFill>
                            <a:srgbClr val="FFFFFF"/>
                          </a:solidFill>
                          <a:latin typeface="Calibri"/>
                          <a:ea typeface="Calibri"/>
                        </a:rPr>
                        <a:t>38%</a:t>
                      </a:r>
                    </a:p>
                  </a:txBody>
                  <a:tcPr marL="27432" marR="9144" marT="0" marB="0" anchor="ctr">
                    <a:lnL w="6350" cmpd="sng">
                      <a:solidFill>
                        <a:srgbClr val="305B7D"/>
                      </a:solidFill>
                      <a:prstDash val="solid"/>
                    </a:lnL>
                    <a:lnR w="6350" cmpd="sng">
                      <a:solidFill>
                        <a:srgbClr val="000000"/>
                      </a:solidFill>
                      <a:prstDash val="solid"/>
                    </a:lnR>
                    <a:lnT w="6350" cmpd="sng">
                      <a:solidFill>
                        <a:srgbClr val="305B7D"/>
                      </a:solidFill>
                      <a:prstDash val="solid"/>
                    </a:lnT>
                    <a:lnB w="6350" cmpd="sng">
                      <a:solidFill>
                        <a:srgbClr val="305B7D"/>
                      </a:solidFill>
                      <a:prstDash val="solid"/>
                    </a:lnB>
                    <a:noFill/>
                  </a:tcPr>
                </a:tc>
                <a:extLst>
                  <a:ext uri="{0D108BD9-81ED-4DB2-BD59-A6C34878D82A}">
                    <a16:rowId xmlns:a16="http://schemas.microsoft.com/office/drawing/2014/main" val="10005"/>
                  </a:ext>
                </a:extLst>
              </a:tr>
              <a:tr h="304800">
                <a:tc>
                  <a:txBody>
                    <a:bodyPr/>
                    <a:lstStyle/>
                    <a:p>
                      <a:pPr algn="l">
                        <a:lnSpc>
                          <a:spcPct val="99600"/>
                        </a:lnSpc>
                      </a:pPr>
                      <a:r>
                        <a:rPr sz="1800" b="1" dirty="0">
                          <a:solidFill>
                            <a:srgbClr val="FFFFFF"/>
                          </a:solidFill>
                          <a:latin typeface="Calibri"/>
                          <a:ea typeface="Calibri"/>
                        </a:rPr>
                        <a:t>    Total operating exp</a:t>
                      </a:r>
                    </a:p>
                  </a:txBody>
                  <a:tcPr marL="27432" marR="27432" marT="0" marB="0" anchor="ctr">
                    <a:lnL w="6350" cmpd="sng">
                      <a:solidFill>
                        <a:srgbClr val="000000"/>
                      </a:solidFill>
                      <a:prstDash val="solid"/>
                    </a:lnL>
                    <a:lnR w="6350" cmpd="sng">
                      <a:solidFill>
                        <a:srgbClr val="305B7D"/>
                      </a:solidFill>
                      <a:prstDash val="solid"/>
                    </a:lnR>
                    <a:lnT w="6350" cmpd="sng">
                      <a:solidFill>
                        <a:srgbClr val="305B7D"/>
                      </a:solidFill>
                      <a:prstDash val="solid"/>
                    </a:lnT>
                    <a:lnB w="6350" cmpd="sng">
                      <a:solidFill>
                        <a:srgbClr val="305B7D"/>
                      </a:solidFill>
                      <a:prstDash val="solid"/>
                    </a:lnB>
                    <a:noFill/>
                  </a:tcPr>
                </a:tc>
                <a:tc>
                  <a:txBody>
                    <a:bodyPr/>
                    <a:lstStyle/>
                    <a:p>
                      <a:pPr algn="ctr">
                        <a:lnSpc>
                          <a:spcPct val="99600"/>
                        </a:lnSpc>
                      </a:pPr>
                      <a:r>
                        <a:rPr sz="1800" b="1" dirty="0">
                          <a:solidFill>
                            <a:srgbClr val="FFFFFF"/>
                          </a:solidFill>
                          <a:latin typeface="Calibri"/>
                          <a:ea typeface="Calibri"/>
                        </a:rPr>
                        <a:t>9.</a:t>
                      </a:r>
                      <a:r>
                        <a:rPr lang="en-US" sz="1800" b="1" dirty="0">
                          <a:solidFill>
                            <a:srgbClr val="FFFFFF"/>
                          </a:solidFill>
                          <a:latin typeface="Calibri"/>
                          <a:ea typeface="Calibri"/>
                        </a:rPr>
                        <a:t>1</a:t>
                      </a:r>
                      <a:endParaRPr sz="1800" b="1" dirty="0">
                        <a:solidFill>
                          <a:srgbClr val="FFFFFF"/>
                        </a:solidFill>
                        <a:latin typeface="Calibri"/>
                        <a:ea typeface="Calibri"/>
                      </a:endParaRPr>
                    </a:p>
                  </a:txBody>
                  <a:tcPr marL="27432" marR="9144" marT="0" marB="0" anchor="ctr">
                    <a:lnL w="6350" cmpd="sng">
                      <a:solidFill>
                        <a:srgbClr val="305B7D"/>
                      </a:solidFill>
                      <a:prstDash val="solid"/>
                    </a:lnL>
                    <a:lnR w="6350" cmpd="sng">
                      <a:solidFill>
                        <a:srgbClr val="305B7D"/>
                      </a:solidFill>
                      <a:prstDash val="solid"/>
                    </a:lnR>
                    <a:lnT w="6350" cmpd="sng">
                      <a:solidFill>
                        <a:srgbClr val="305B7D"/>
                      </a:solidFill>
                      <a:prstDash val="solid"/>
                    </a:lnT>
                    <a:lnB w="6350" cmpd="sng">
                      <a:solidFill>
                        <a:srgbClr val="305B7D"/>
                      </a:solidFill>
                      <a:prstDash val="solid"/>
                    </a:lnB>
                    <a:noFill/>
                  </a:tcPr>
                </a:tc>
                <a:tc>
                  <a:txBody>
                    <a:bodyPr/>
                    <a:lstStyle/>
                    <a:p>
                      <a:pPr algn="ctr">
                        <a:lnSpc>
                          <a:spcPct val="99600"/>
                        </a:lnSpc>
                      </a:pPr>
                      <a:r>
                        <a:rPr sz="1800" b="1" dirty="0">
                          <a:solidFill>
                            <a:srgbClr val="FFFFFF"/>
                          </a:solidFill>
                          <a:latin typeface="Calibri"/>
                          <a:ea typeface="Calibri"/>
                        </a:rPr>
                        <a:t>5</a:t>
                      </a:r>
                      <a:r>
                        <a:rPr lang="en-US" sz="1800" b="1" dirty="0">
                          <a:solidFill>
                            <a:srgbClr val="FFFFFF"/>
                          </a:solidFill>
                          <a:latin typeface="Calibri"/>
                          <a:ea typeface="Calibri"/>
                        </a:rPr>
                        <a:t>8</a:t>
                      </a:r>
                      <a:r>
                        <a:rPr sz="1800" b="1" dirty="0">
                          <a:solidFill>
                            <a:srgbClr val="FFFFFF"/>
                          </a:solidFill>
                          <a:latin typeface="Calibri"/>
                          <a:ea typeface="Calibri"/>
                        </a:rPr>
                        <a:t>%</a:t>
                      </a:r>
                    </a:p>
                  </a:txBody>
                  <a:tcPr marL="27432" marR="9144" marT="0" marB="0" anchor="ctr">
                    <a:lnL w="6350" cmpd="sng">
                      <a:solidFill>
                        <a:srgbClr val="305B7D"/>
                      </a:solidFill>
                      <a:prstDash val="solid"/>
                    </a:lnL>
                    <a:lnR w="6350" cmpd="sng">
                      <a:solidFill>
                        <a:srgbClr val="305B7D"/>
                      </a:solidFill>
                      <a:prstDash val="solid"/>
                    </a:lnR>
                    <a:lnT w="6350" cmpd="sng">
                      <a:solidFill>
                        <a:srgbClr val="305B7D"/>
                      </a:solidFill>
                      <a:prstDash val="solid"/>
                    </a:lnT>
                    <a:lnB w="6350" cmpd="sng">
                      <a:solidFill>
                        <a:srgbClr val="305B7D"/>
                      </a:solidFill>
                      <a:prstDash val="solid"/>
                    </a:lnB>
                    <a:noFill/>
                  </a:tcPr>
                </a:tc>
                <a:tc>
                  <a:txBody>
                    <a:bodyPr/>
                    <a:lstStyle/>
                    <a:p>
                      <a:pPr algn="ctr">
                        <a:lnSpc>
                          <a:spcPct val="99600"/>
                        </a:lnSpc>
                      </a:pPr>
                      <a:r>
                        <a:rPr sz="1800" b="1" dirty="0">
                          <a:solidFill>
                            <a:srgbClr val="FFFFFF"/>
                          </a:solidFill>
                          <a:latin typeface="Calibri"/>
                          <a:ea typeface="Calibri"/>
                        </a:rPr>
                        <a:t>6.5</a:t>
                      </a:r>
                    </a:p>
                  </a:txBody>
                  <a:tcPr marL="27432" marR="9144" marT="0" marB="0" anchor="ctr">
                    <a:lnL w="6350" cmpd="sng">
                      <a:solidFill>
                        <a:srgbClr val="305B7D"/>
                      </a:solidFill>
                      <a:prstDash val="solid"/>
                    </a:lnL>
                    <a:lnR w="6350" cmpd="sng">
                      <a:solidFill>
                        <a:srgbClr val="305B7D"/>
                      </a:solidFill>
                      <a:prstDash val="solid"/>
                    </a:lnR>
                    <a:lnT w="6350" cmpd="sng">
                      <a:solidFill>
                        <a:srgbClr val="305B7D"/>
                      </a:solidFill>
                      <a:prstDash val="solid"/>
                    </a:lnT>
                    <a:lnB w="6350" cmpd="sng">
                      <a:solidFill>
                        <a:srgbClr val="305B7D"/>
                      </a:solidFill>
                      <a:prstDash val="solid"/>
                    </a:lnB>
                    <a:noFill/>
                  </a:tcPr>
                </a:tc>
                <a:tc>
                  <a:txBody>
                    <a:bodyPr/>
                    <a:lstStyle/>
                    <a:p>
                      <a:pPr algn="ctr">
                        <a:lnSpc>
                          <a:spcPct val="99600"/>
                        </a:lnSpc>
                      </a:pPr>
                      <a:r>
                        <a:rPr sz="1800" b="1" dirty="0">
                          <a:solidFill>
                            <a:srgbClr val="FFFFFF"/>
                          </a:solidFill>
                          <a:latin typeface="Calibri"/>
                          <a:ea typeface="Calibri"/>
                        </a:rPr>
                        <a:t>44%</a:t>
                      </a:r>
                    </a:p>
                  </a:txBody>
                  <a:tcPr marL="27432" marR="9144" marT="0" marB="0" anchor="ctr">
                    <a:lnL w="6350" cmpd="sng">
                      <a:solidFill>
                        <a:srgbClr val="305B7D"/>
                      </a:solidFill>
                      <a:prstDash val="solid"/>
                    </a:lnL>
                    <a:lnR w="6350" cmpd="sng">
                      <a:solidFill>
                        <a:srgbClr val="000000"/>
                      </a:solidFill>
                      <a:prstDash val="solid"/>
                    </a:lnR>
                    <a:lnT w="6350" cmpd="sng">
                      <a:solidFill>
                        <a:srgbClr val="305B7D"/>
                      </a:solidFill>
                      <a:prstDash val="solid"/>
                    </a:lnT>
                    <a:lnB w="6350" cmpd="sng">
                      <a:solidFill>
                        <a:srgbClr val="305B7D"/>
                      </a:solidFill>
                      <a:prstDash val="solid"/>
                    </a:lnB>
                    <a:noFill/>
                  </a:tcPr>
                </a:tc>
                <a:extLst>
                  <a:ext uri="{0D108BD9-81ED-4DB2-BD59-A6C34878D82A}">
                    <a16:rowId xmlns:a16="http://schemas.microsoft.com/office/drawing/2014/main" val="10006"/>
                  </a:ext>
                </a:extLst>
              </a:tr>
              <a:tr h="304800">
                <a:tc>
                  <a:txBody>
                    <a:bodyPr/>
                    <a:lstStyle/>
                    <a:p>
                      <a:pPr algn="l">
                        <a:lnSpc>
                          <a:spcPct val="99600"/>
                        </a:lnSpc>
                      </a:pPr>
                      <a:r>
                        <a:rPr sz="1800" b="1" dirty="0">
                          <a:solidFill>
                            <a:srgbClr val="FFFFFF"/>
                          </a:solidFill>
                          <a:latin typeface="Calibri"/>
                          <a:ea typeface="Calibri"/>
                        </a:rPr>
                        <a:t>Income from operations</a:t>
                      </a:r>
                    </a:p>
                  </a:txBody>
                  <a:tcPr marL="27432" marR="27432" marT="0" marB="0" anchor="ctr">
                    <a:lnL w="6350" cmpd="sng">
                      <a:solidFill>
                        <a:srgbClr val="000000"/>
                      </a:solidFill>
                      <a:prstDash val="solid"/>
                    </a:lnL>
                    <a:lnR w="6350" cmpd="sng">
                      <a:solidFill>
                        <a:srgbClr val="305B7D"/>
                      </a:solidFill>
                      <a:prstDash val="solid"/>
                    </a:lnR>
                    <a:lnT w="6350" cmpd="sng">
                      <a:solidFill>
                        <a:srgbClr val="305B7D"/>
                      </a:solidFill>
                      <a:prstDash val="solid"/>
                    </a:lnT>
                    <a:lnB w="6350" cmpd="sng">
                      <a:solidFill>
                        <a:srgbClr val="305B7D"/>
                      </a:solidFill>
                      <a:prstDash val="solid"/>
                    </a:lnB>
                    <a:noFill/>
                  </a:tcPr>
                </a:tc>
                <a:tc>
                  <a:txBody>
                    <a:bodyPr/>
                    <a:lstStyle/>
                    <a:p>
                      <a:pPr algn="ctr">
                        <a:lnSpc>
                          <a:spcPct val="99600"/>
                        </a:lnSpc>
                      </a:pPr>
                      <a:r>
                        <a:rPr lang="en-US" sz="1800" b="1" dirty="0">
                          <a:solidFill>
                            <a:srgbClr val="FFFFFF"/>
                          </a:solidFill>
                          <a:latin typeface="Calibri"/>
                          <a:ea typeface="Calibri"/>
                        </a:rPr>
                        <a:t>4.0</a:t>
                      </a:r>
                      <a:endParaRPr sz="1800" b="1" dirty="0">
                        <a:solidFill>
                          <a:srgbClr val="FFFFFF"/>
                        </a:solidFill>
                        <a:latin typeface="Calibri"/>
                        <a:ea typeface="Calibri"/>
                      </a:endParaRPr>
                    </a:p>
                  </a:txBody>
                  <a:tcPr marL="27432" marR="9144" marT="0" marB="0" anchor="ctr">
                    <a:lnL w="6350" cmpd="sng">
                      <a:solidFill>
                        <a:srgbClr val="305B7D"/>
                      </a:solidFill>
                      <a:prstDash val="solid"/>
                    </a:lnL>
                    <a:lnR w="6350" cmpd="sng">
                      <a:solidFill>
                        <a:srgbClr val="305B7D"/>
                      </a:solidFill>
                      <a:prstDash val="solid"/>
                    </a:lnR>
                    <a:lnT w="6350" cmpd="sng">
                      <a:solidFill>
                        <a:srgbClr val="305B7D"/>
                      </a:solidFill>
                      <a:prstDash val="solid"/>
                    </a:lnT>
                    <a:lnB w="6350" cmpd="sng">
                      <a:solidFill>
                        <a:srgbClr val="305B7D"/>
                      </a:solidFill>
                      <a:prstDash val="solid"/>
                    </a:lnB>
                    <a:noFill/>
                  </a:tcPr>
                </a:tc>
                <a:tc>
                  <a:txBody>
                    <a:bodyPr/>
                    <a:lstStyle/>
                    <a:p>
                      <a:pPr algn="ctr">
                        <a:lnSpc>
                          <a:spcPct val="99600"/>
                        </a:lnSpc>
                      </a:pPr>
                      <a:r>
                        <a:rPr sz="1800" b="1" dirty="0">
                          <a:solidFill>
                            <a:srgbClr val="FFFFFF"/>
                          </a:solidFill>
                          <a:latin typeface="Calibri"/>
                          <a:ea typeface="Calibri"/>
                        </a:rPr>
                        <a:t>2</a:t>
                      </a:r>
                      <a:r>
                        <a:rPr lang="en-US" sz="1800" b="1" dirty="0">
                          <a:solidFill>
                            <a:srgbClr val="FFFFFF"/>
                          </a:solidFill>
                          <a:latin typeface="Calibri"/>
                          <a:ea typeface="Calibri"/>
                        </a:rPr>
                        <a:t>6</a:t>
                      </a:r>
                      <a:r>
                        <a:rPr sz="1800" b="1" dirty="0">
                          <a:solidFill>
                            <a:srgbClr val="FFFFFF"/>
                          </a:solidFill>
                          <a:latin typeface="Calibri"/>
                          <a:ea typeface="Calibri"/>
                        </a:rPr>
                        <a:t>%</a:t>
                      </a:r>
                    </a:p>
                  </a:txBody>
                  <a:tcPr marL="27432" marR="9144" marT="0" marB="0" anchor="ctr">
                    <a:lnL w="6350" cmpd="sng">
                      <a:solidFill>
                        <a:srgbClr val="305B7D"/>
                      </a:solidFill>
                      <a:prstDash val="solid"/>
                    </a:lnL>
                    <a:lnR w="6350" cmpd="sng">
                      <a:solidFill>
                        <a:srgbClr val="305B7D"/>
                      </a:solidFill>
                      <a:prstDash val="solid"/>
                    </a:lnR>
                    <a:lnT w="6350" cmpd="sng">
                      <a:solidFill>
                        <a:srgbClr val="305B7D"/>
                      </a:solidFill>
                      <a:prstDash val="solid"/>
                    </a:lnT>
                    <a:lnB w="6350" cmpd="sng">
                      <a:solidFill>
                        <a:srgbClr val="305B7D"/>
                      </a:solidFill>
                      <a:prstDash val="solid"/>
                    </a:lnB>
                    <a:noFill/>
                  </a:tcPr>
                </a:tc>
                <a:tc>
                  <a:txBody>
                    <a:bodyPr/>
                    <a:lstStyle/>
                    <a:p>
                      <a:pPr algn="ctr">
                        <a:lnSpc>
                          <a:spcPct val="99600"/>
                        </a:lnSpc>
                      </a:pPr>
                      <a:r>
                        <a:rPr sz="1800" b="1" dirty="0">
                          <a:solidFill>
                            <a:srgbClr val="FFFFFF"/>
                          </a:solidFill>
                          <a:latin typeface="Calibri"/>
                          <a:ea typeface="Calibri"/>
                        </a:rPr>
                        <a:t>5.5</a:t>
                      </a:r>
                    </a:p>
                  </a:txBody>
                  <a:tcPr marL="27432" marR="9144" marT="0" marB="0" anchor="ctr">
                    <a:lnL w="6350" cmpd="sng">
                      <a:solidFill>
                        <a:srgbClr val="305B7D"/>
                      </a:solidFill>
                      <a:prstDash val="solid"/>
                    </a:lnL>
                    <a:lnR w="6350" cmpd="sng">
                      <a:solidFill>
                        <a:srgbClr val="305B7D"/>
                      </a:solidFill>
                      <a:prstDash val="solid"/>
                    </a:lnR>
                    <a:lnT w="6350" cmpd="sng">
                      <a:solidFill>
                        <a:srgbClr val="305B7D"/>
                      </a:solidFill>
                      <a:prstDash val="solid"/>
                    </a:lnT>
                    <a:lnB w="6350" cmpd="sng">
                      <a:solidFill>
                        <a:srgbClr val="305B7D"/>
                      </a:solidFill>
                      <a:prstDash val="solid"/>
                    </a:lnB>
                    <a:noFill/>
                  </a:tcPr>
                </a:tc>
                <a:tc>
                  <a:txBody>
                    <a:bodyPr/>
                    <a:lstStyle/>
                    <a:p>
                      <a:pPr algn="ctr">
                        <a:lnSpc>
                          <a:spcPct val="99600"/>
                        </a:lnSpc>
                      </a:pPr>
                      <a:r>
                        <a:rPr sz="1800" b="1" dirty="0">
                          <a:solidFill>
                            <a:srgbClr val="FFFFFF"/>
                          </a:solidFill>
                          <a:latin typeface="Calibri"/>
                          <a:ea typeface="Calibri"/>
                        </a:rPr>
                        <a:t>37%</a:t>
                      </a:r>
                    </a:p>
                  </a:txBody>
                  <a:tcPr marL="27432" marR="9144" marT="0" marB="0" anchor="ctr">
                    <a:lnL w="6350" cmpd="sng">
                      <a:solidFill>
                        <a:srgbClr val="305B7D"/>
                      </a:solidFill>
                      <a:prstDash val="solid"/>
                    </a:lnL>
                    <a:lnR w="6350" cmpd="sng">
                      <a:solidFill>
                        <a:srgbClr val="000000"/>
                      </a:solidFill>
                      <a:prstDash val="solid"/>
                    </a:lnR>
                    <a:lnT w="6350" cmpd="sng">
                      <a:solidFill>
                        <a:srgbClr val="305B7D"/>
                      </a:solidFill>
                      <a:prstDash val="solid"/>
                    </a:lnT>
                    <a:lnB w="6350" cmpd="sng">
                      <a:solidFill>
                        <a:srgbClr val="305B7D"/>
                      </a:solidFill>
                      <a:prstDash val="solid"/>
                    </a:lnB>
                    <a:noFill/>
                  </a:tcPr>
                </a:tc>
                <a:extLst>
                  <a:ext uri="{0D108BD9-81ED-4DB2-BD59-A6C34878D82A}">
                    <a16:rowId xmlns:a16="http://schemas.microsoft.com/office/drawing/2014/main" val="10007"/>
                  </a:ext>
                </a:extLst>
              </a:tr>
              <a:tr h="304800">
                <a:tc>
                  <a:txBody>
                    <a:bodyPr/>
                    <a:lstStyle/>
                    <a:p>
                      <a:pPr algn="l">
                        <a:lnSpc>
                          <a:spcPct val="99600"/>
                        </a:lnSpc>
                      </a:pPr>
                      <a:r>
                        <a:rPr sz="1800" b="1" dirty="0">
                          <a:solidFill>
                            <a:srgbClr val="FFFFFF"/>
                          </a:solidFill>
                          <a:latin typeface="Calibri"/>
                          <a:ea typeface="Calibri"/>
                        </a:rPr>
                        <a:t>Income before income taxes</a:t>
                      </a:r>
                    </a:p>
                  </a:txBody>
                  <a:tcPr marL="27432" marR="27432" marT="0" marB="0" anchor="ctr">
                    <a:lnL w="6350" cmpd="sng">
                      <a:solidFill>
                        <a:srgbClr val="000000"/>
                      </a:solidFill>
                      <a:prstDash val="solid"/>
                    </a:lnL>
                    <a:lnR w="6350" cmpd="sng">
                      <a:solidFill>
                        <a:srgbClr val="305B7D"/>
                      </a:solidFill>
                      <a:prstDash val="solid"/>
                    </a:lnR>
                    <a:lnT w="6350" cmpd="sng">
                      <a:solidFill>
                        <a:srgbClr val="305B7D"/>
                      </a:solidFill>
                      <a:prstDash val="solid"/>
                    </a:lnT>
                    <a:lnB w="6350" cmpd="sng">
                      <a:solidFill>
                        <a:srgbClr val="305B7D"/>
                      </a:solidFill>
                      <a:prstDash val="solid"/>
                    </a:lnB>
                    <a:noFill/>
                  </a:tcPr>
                </a:tc>
                <a:tc>
                  <a:txBody>
                    <a:bodyPr/>
                    <a:lstStyle/>
                    <a:p>
                      <a:pPr algn="ctr">
                        <a:lnSpc>
                          <a:spcPct val="99600"/>
                        </a:lnSpc>
                      </a:pPr>
                      <a:r>
                        <a:rPr lang="en-US" sz="1800" b="1" dirty="0">
                          <a:solidFill>
                            <a:srgbClr val="FFFFFF"/>
                          </a:solidFill>
                          <a:latin typeface="Calibri"/>
                          <a:ea typeface="Calibri"/>
                        </a:rPr>
                        <a:t>5.1</a:t>
                      </a:r>
                      <a:endParaRPr sz="1800" b="1" dirty="0">
                        <a:solidFill>
                          <a:srgbClr val="FFFFFF"/>
                        </a:solidFill>
                        <a:latin typeface="Calibri"/>
                        <a:ea typeface="Calibri"/>
                      </a:endParaRPr>
                    </a:p>
                  </a:txBody>
                  <a:tcPr marL="27432" marR="9144" marT="0" marB="0" anchor="ctr">
                    <a:lnL w="6350" cmpd="sng">
                      <a:solidFill>
                        <a:srgbClr val="305B7D"/>
                      </a:solidFill>
                      <a:prstDash val="solid"/>
                    </a:lnL>
                    <a:lnR w="6350" cmpd="sng">
                      <a:solidFill>
                        <a:srgbClr val="305B7D"/>
                      </a:solidFill>
                      <a:prstDash val="solid"/>
                    </a:lnR>
                    <a:lnT w="6350" cmpd="sng">
                      <a:solidFill>
                        <a:srgbClr val="305B7D"/>
                      </a:solidFill>
                      <a:prstDash val="solid"/>
                    </a:lnT>
                    <a:lnB w="6350" cmpd="sng">
                      <a:solidFill>
                        <a:srgbClr val="305B7D"/>
                      </a:solidFill>
                      <a:prstDash val="solid"/>
                    </a:lnB>
                    <a:noFill/>
                  </a:tcPr>
                </a:tc>
                <a:tc>
                  <a:txBody>
                    <a:bodyPr/>
                    <a:lstStyle/>
                    <a:p>
                      <a:pPr algn="ctr">
                        <a:lnSpc>
                          <a:spcPct val="99600"/>
                        </a:lnSpc>
                      </a:pPr>
                      <a:r>
                        <a:rPr sz="1800" b="1" dirty="0">
                          <a:solidFill>
                            <a:srgbClr val="FFFFFF"/>
                          </a:solidFill>
                          <a:latin typeface="Calibri"/>
                          <a:ea typeface="Calibri"/>
                        </a:rPr>
                        <a:t>3</a:t>
                      </a:r>
                      <a:r>
                        <a:rPr lang="en-US" sz="1800" b="1" dirty="0">
                          <a:solidFill>
                            <a:srgbClr val="FFFFFF"/>
                          </a:solidFill>
                          <a:latin typeface="Calibri"/>
                          <a:ea typeface="Calibri"/>
                        </a:rPr>
                        <a:t>2</a:t>
                      </a:r>
                      <a:r>
                        <a:rPr sz="1800" b="1" dirty="0">
                          <a:solidFill>
                            <a:srgbClr val="FFFFFF"/>
                          </a:solidFill>
                          <a:latin typeface="Calibri"/>
                          <a:ea typeface="Calibri"/>
                        </a:rPr>
                        <a:t>%</a:t>
                      </a:r>
                    </a:p>
                  </a:txBody>
                  <a:tcPr marL="27432" marR="9144" marT="0" marB="0" anchor="ctr">
                    <a:lnL w="6350" cmpd="sng">
                      <a:solidFill>
                        <a:srgbClr val="305B7D"/>
                      </a:solidFill>
                      <a:prstDash val="solid"/>
                    </a:lnL>
                    <a:lnR w="6350" cmpd="sng">
                      <a:solidFill>
                        <a:srgbClr val="305B7D"/>
                      </a:solidFill>
                      <a:prstDash val="solid"/>
                    </a:lnR>
                    <a:lnT w="6350" cmpd="sng">
                      <a:solidFill>
                        <a:srgbClr val="305B7D"/>
                      </a:solidFill>
                      <a:prstDash val="solid"/>
                    </a:lnT>
                    <a:lnB w="6350" cmpd="sng">
                      <a:solidFill>
                        <a:srgbClr val="305B7D"/>
                      </a:solidFill>
                      <a:prstDash val="solid"/>
                    </a:lnB>
                    <a:noFill/>
                  </a:tcPr>
                </a:tc>
                <a:tc>
                  <a:txBody>
                    <a:bodyPr/>
                    <a:lstStyle/>
                    <a:p>
                      <a:pPr algn="ctr">
                        <a:lnSpc>
                          <a:spcPct val="99600"/>
                        </a:lnSpc>
                      </a:pPr>
                      <a:r>
                        <a:rPr sz="1800" b="1" dirty="0">
                          <a:solidFill>
                            <a:srgbClr val="FFFFFF"/>
                          </a:solidFill>
                          <a:latin typeface="Calibri"/>
                          <a:ea typeface="Calibri"/>
                        </a:rPr>
                        <a:t>5.5</a:t>
                      </a:r>
                    </a:p>
                  </a:txBody>
                  <a:tcPr marL="27432" marR="9144" marT="0" marB="0" anchor="ctr">
                    <a:lnL w="6350" cmpd="sng">
                      <a:solidFill>
                        <a:srgbClr val="305B7D"/>
                      </a:solidFill>
                      <a:prstDash val="solid"/>
                    </a:lnL>
                    <a:lnR w="6350" cmpd="sng">
                      <a:solidFill>
                        <a:srgbClr val="305B7D"/>
                      </a:solidFill>
                      <a:prstDash val="solid"/>
                    </a:lnR>
                    <a:lnT w="6350" cmpd="sng">
                      <a:solidFill>
                        <a:srgbClr val="305B7D"/>
                      </a:solidFill>
                      <a:prstDash val="solid"/>
                    </a:lnT>
                    <a:lnB w="6350" cmpd="sng">
                      <a:solidFill>
                        <a:srgbClr val="305B7D"/>
                      </a:solidFill>
                      <a:prstDash val="solid"/>
                    </a:lnB>
                    <a:noFill/>
                  </a:tcPr>
                </a:tc>
                <a:tc>
                  <a:txBody>
                    <a:bodyPr/>
                    <a:lstStyle/>
                    <a:p>
                      <a:pPr algn="ctr">
                        <a:lnSpc>
                          <a:spcPct val="99600"/>
                        </a:lnSpc>
                      </a:pPr>
                      <a:r>
                        <a:rPr sz="1800" b="1" dirty="0">
                          <a:solidFill>
                            <a:srgbClr val="FFFFFF"/>
                          </a:solidFill>
                          <a:latin typeface="Calibri"/>
                          <a:ea typeface="Calibri"/>
                        </a:rPr>
                        <a:t>37%</a:t>
                      </a:r>
                    </a:p>
                  </a:txBody>
                  <a:tcPr marL="27432" marR="9144" marT="0" marB="0" anchor="ctr">
                    <a:lnL w="6350" cmpd="sng">
                      <a:solidFill>
                        <a:srgbClr val="305B7D"/>
                      </a:solidFill>
                      <a:prstDash val="solid"/>
                    </a:lnL>
                    <a:lnR w="6350" cmpd="sng">
                      <a:solidFill>
                        <a:srgbClr val="000000"/>
                      </a:solidFill>
                      <a:prstDash val="solid"/>
                    </a:lnR>
                    <a:lnT w="6350" cmpd="sng">
                      <a:solidFill>
                        <a:srgbClr val="305B7D"/>
                      </a:solidFill>
                      <a:prstDash val="solid"/>
                    </a:lnT>
                    <a:lnB w="6350" cmpd="sng">
                      <a:solidFill>
                        <a:srgbClr val="305B7D"/>
                      </a:solidFill>
                      <a:prstDash val="solid"/>
                    </a:lnB>
                    <a:noFill/>
                  </a:tcPr>
                </a:tc>
                <a:extLst>
                  <a:ext uri="{0D108BD9-81ED-4DB2-BD59-A6C34878D82A}">
                    <a16:rowId xmlns:a16="http://schemas.microsoft.com/office/drawing/2014/main" val="10008"/>
                  </a:ext>
                </a:extLst>
              </a:tr>
              <a:tr h="304800">
                <a:tc>
                  <a:txBody>
                    <a:bodyPr/>
                    <a:lstStyle/>
                    <a:p>
                      <a:pPr algn="l">
                        <a:lnSpc>
                          <a:spcPct val="99600"/>
                        </a:lnSpc>
                      </a:pPr>
                      <a:r>
                        <a:rPr sz="1800" b="1" dirty="0">
                          <a:solidFill>
                            <a:srgbClr val="FFFFFF"/>
                          </a:solidFill>
                          <a:latin typeface="Calibri"/>
                          <a:ea typeface="Calibri"/>
                        </a:rPr>
                        <a:t>Income taxes</a:t>
                      </a:r>
                    </a:p>
                  </a:txBody>
                  <a:tcPr marL="27432" marR="27432" marT="0" marB="0" anchor="ctr">
                    <a:lnL w="6350" cmpd="sng">
                      <a:solidFill>
                        <a:srgbClr val="000000"/>
                      </a:solidFill>
                      <a:prstDash val="solid"/>
                    </a:lnL>
                    <a:lnR w="6350" cmpd="sng">
                      <a:solidFill>
                        <a:srgbClr val="305B7D"/>
                      </a:solidFill>
                      <a:prstDash val="solid"/>
                    </a:lnR>
                    <a:lnT w="6350" cmpd="sng">
                      <a:solidFill>
                        <a:srgbClr val="305B7D"/>
                      </a:solidFill>
                      <a:prstDash val="solid"/>
                    </a:lnT>
                    <a:lnB w="6350" cmpd="sng">
                      <a:solidFill>
                        <a:srgbClr val="305B7D"/>
                      </a:solidFill>
                      <a:prstDash val="solid"/>
                    </a:lnB>
                    <a:noFill/>
                  </a:tcPr>
                </a:tc>
                <a:tc>
                  <a:txBody>
                    <a:bodyPr/>
                    <a:lstStyle/>
                    <a:p>
                      <a:pPr algn="ctr">
                        <a:lnSpc>
                          <a:spcPct val="96280"/>
                        </a:lnSpc>
                      </a:pPr>
                      <a:r>
                        <a:rPr sz="1800" b="1" dirty="0">
                          <a:solidFill>
                            <a:srgbClr val="FFFFFF"/>
                          </a:solidFill>
                          <a:latin typeface="Calibri"/>
                          <a:ea typeface="Calibri"/>
                        </a:rPr>
                        <a:t>(0.9)</a:t>
                      </a:r>
                    </a:p>
                  </a:txBody>
                  <a:tcPr marL="27432" marR="9144" marT="0" marB="0" anchor="ctr">
                    <a:lnL w="6350" cmpd="sng">
                      <a:solidFill>
                        <a:srgbClr val="305B7D"/>
                      </a:solidFill>
                      <a:prstDash val="solid"/>
                    </a:lnL>
                    <a:lnR w="6350" cmpd="sng">
                      <a:solidFill>
                        <a:srgbClr val="305B7D"/>
                      </a:solidFill>
                      <a:prstDash val="solid"/>
                    </a:lnR>
                    <a:lnT w="6350" cmpd="sng">
                      <a:solidFill>
                        <a:srgbClr val="305B7D"/>
                      </a:solidFill>
                      <a:prstDash val="solid"/>
                    </a:lnT>
                    <a:lnB w="6350" cmpd="sng">
                      <a:solidFill>
                        <a:srgbClr val="305B7D"/>
                      </a:solidFill>
                      <a:prstDash val="solid"/>
                    </a:lnB>
                    <a:noFill/>
                  </a:tcPr>
                </a:tc>
                <a:tc>
                  <a:txBody>
                    <a:bodyPr/>
                    <a:lstStyle/>
                    <a:p>
                      <a:pPr algn="ctr">
                        <a:lnSpc>
                          <a:spcPct val="99600"/>
                        </a:lnSpc>
                      </a:pPr>
                      <a:r>
                        <a:rPr lang="en-US" sz="1800" b="1" dirty="0">
                          <a:solidFill>
                            <a:srgbClr val="FFFFFF"/>
                          </a:solidFill>
                          <a:latin typeface="Calibri"/>
                          <a:ea typeface="Calibri"/>
                        </a:rPr>
                        <a:t>6</a:t>
                      </a:r>
                      <a:r>
                        <a:rPr sz="1800" b="1" dirty="0">
                          <a:solidFill>
                            <a:srgbClr val="FFFFFF"/>
                          </a:solidFill>
                          <a:latin typeface="Calibri"/>
                          <a:ea typeface="Calibri"/>
                        </a:rPr>
                        <a:t>%</a:t>
                      </a:r>
                    </a:p>
                  </a:txBody>
                  <a:tcPr marL="27432" marR="9144" marT="0" marB="0" anchor="ctr">
                    <a:lnL w="6350" cmpd="sng">
                      <a:solidFill>
                        <a:srgbClr val="305B7D"/>
                      </a:solidFill>
                      <a:prstDash val="solid"/>
                    </a:lnL>
                    <a:lnR w="6350" cmpd="sng">
                      <a:solidFill>
                        <a:srgbClr val="305B7D"/>
                      </a:solidFill>
                      <a:prstDash val="solid"/>
                    </a:lnR>
                    <a:lnT w="6350" cmpd="sng">
                      <a:solidFill>
                        <a:srgbClr val="305B7D"/>
                      </a:solidFill>
                      <a:prstDash val="solid"/>
                    </a:lnT>
                    <a:lnB w="6350" cmpd="sng">
                      <a:solidFill>
                        <a:srgbClr val="305B7D"/>
                      </a:solidFill>
                      <a:prstDash val="solid"/>
                    </a:lnB>
                    <a:noFill/>
                  </a:tcPr>
                </a:tc>
                <a:tc>
                  <a:txBody>
                    <a:bodyPr/>
                    <a:lstStyle/>
                    <a:p>
                      <a:pPr algn="ctr">
                        <a:lnSpc>
                          <a:spcPct val="96280"/>
                        </a:lnSpc>
                      </a:pPr>
                      <a:r>
                        <a:rPr sz="1800" b="1" dirty="0">
                          <a:solidFill>
                            <a:srgbClr val="FFFFFF"/>
                          </a:solidFill>
                          <a:latin typeface="Calibri"/>
                          <a:ea typeface="Calibri"/>
                        </a:rPr>
                        <a:t>(1.1)</a:t>
                      </a:r>
                    </a:p>
                  </a:txBody>
                  <a:tcPr marL="27432" marR="9144" marT="0" marB="0" anchor="ctr">
                    <a:lnL w="6350" cmpd="sng">
                      <a:solidFill>
                        <a:srgbClr val="305B7D"/>
                      </a:solidFill>
                      <a:prstDash val="solid"/>
                    </a:lnL>
                    <a:lnR w="6350" cmpd="sng">
                      <a:solidFill>
                        <a:srgbClr val="305B7D"/>
                      </a:solidFill>
                      <a:prstDash val="solid"/>
                    </a:lnR>
                    <a:lnT w="6350" cmpd="sng">
                      <a:solidFill>
                        <a:srgbClr val="305B7D"/>
                      </a:solidFill>
                      <a:prstDash val="solid"/>
                    </a:lnT>
                    <a:lnB w="6350" cmpd="sng">
                      <a:solidFill>
                        <a:srgbClr val="305B7D"/>
                      </a:solidFill>
                      <a:prstDash val="solid"/>
                    </a:lnB>
                    <a:noFill/>
                  </a:tcPr>
                </a:tc>
                <a:tc>
                  <a:txBody>
                    <a:bodyPr/>
                    <a:lstStyle/>
                    <a:p>
                      <a:pPr algn="ctr">
                        <a:lnSpc>
                          <a:spcPct val="99600"/>
                        </a:lnSpc>
                      </a:pPr>
                      <a:r>
                        <a:rPr sz="1800" b="1" dirty="0">
                          <a:solidFill>
                            <a:srgbClr val="FFFFFF"/>
                          </a:solidFill>
                          <a:latin typeface="Calibri"/>
                          <a:ea typeface="Calibri"/>
                        </a:rPr>
                        <a:t>8%</a:t>
                      </a:r>
                    </a:p>
                  </a:txBody>
                  <a:tcPr marL="27432" marR="9144" marT="0" marB="0" anchor="ctr">
                    <a:lnL w="6350" cmpd="sng">
                      <a:solidFill>
                        <a:srgbClr val="305B7D"/>
                      </a:solidFill>
                      <a:prstDash val="solid"/>
                    </a:lnL>
                    <a:lnR w="6350" cmpd="sng">
                      <a:solidFill>
                        <a:srgbClr val="000000"/>
                      </a:solidFill>
                      <a:prstDash val="solid"/>
                    </a:lnR>
                    <a:lnT w="6350" cmpd="sng">
                      <a:solidFill>
                        <a:srgbClr val="305B7D"/>
                      </a:solidFill>
                      <a:prstDash val="solid"/>
                    </a:lnT>
                    <a:lnB w="6350" cmpd="sng">
                      <a:solidFill>
                        <a:srgbClr val="305B7D"/>
                      </a:solidFill>
                      <a:prstDash val="solid"/>
                    </a:lnB>
                    <a:noFill/>
                  </a:tcPr>
                </a:tc>
                <a:extLst>
                  <a:ext uri="{0D108BD9-81ED-4DB2-BD59-A6C34878D82A}">
                    <a16:rowId xmlns:a16="http://schemas.microsoft.com/office/drawing/2014/main" val="10009"/>
                  </a:ext>
                </a:extLst>
              </a:tr>
              <a:tr h="304800">
                <a:tc>
                  <a:txBody>
                    <a:bodyPr/>
                    <a:lstStyle/>
                    <a:p>
                      <a:pPr algn="l">
                        <a:lnSpc>
                          <a:spcPct val="99600"/>
                        </a:lnSpc>
                      </a:pPr>
                      <a:r>
                        <a:rPr sz="1800" b="1" dirty="0">
                          <a:solidFill>
                            <a:srgbClr val="FFFFFF"/>
                          </a:solidFill>
                          <a:latin typeface="Calibri"/>
                          <a:ea typeface="Calibri"/>
                        </a:rPr>
                        <a:t>Effective tax rate</a:t>
                      </a:r>
                    </a:p>
                  </a:txBody>
                  <a:tcPr marL="27432" marR="27432" marT="0" marB="0" anchor="ctr">
                    <a:lnL w="6350" cmpd="sng">
                      <a:solidFill>
                        <a:srgbClr val="000000"/>
                      </a:solidFill>
                      <a:prstDash val="solid"/>
                    </a:lnL>
                    <a:lnR w="6350" cmpd="sng">
                      <a:solidFill>
                        <a:srgbClr val="305B7D"/>
                      </a:solidFill>
                      <a:prstDash val="solid"/>
                    </a:lnR>
                    <a:lnT w="6350" cmpd="sng">
                      <a:solidFill>
                        <a:srgbClr val="305B7D"/>
                      </a:solidFill>
                      <a:prstDash val="solid"/>
                    </a:lnT>
                    <a:lnB w="6350" cmpd="sng">
                      <a:solidFill>
                        <a:srgbClr val="305B7D"/>
                      </a:solidFill>
                      <a:prstDash val="solid"/>
                    </a:lnB>
                    <a:noFill/>
                  </a:tcPr>
                </a:tc>
                <a:tc>
                  <a:txBody>
                    <a:bodyPr/>
                    <a:lstStyle/>
                    <a:p>
                      <a:pPr algn="ctr">
                        <a:lnSpc>
                          <a:spcPct val="99600"/>
                        </a:lnSpc>
                      </a:pPr>
                      <a:r>
                        <a:rPr sz="1800" b="1" dirty="0">
                          <a:solidFill>
                            <a:srgbClr val="FFFFFF"/>
                          </a:solidFill>
                          <a:latin typeface="Calibri"/>
                          <a:ea typeface="Calibri"/>
                        </a:rPr>
                        <a:t>18%</a:t>
                      </a:r>
                    </a:p>
                  </a:txBody>
                  <a:tcPr marL="27432" marR="9144" marT="0" marB="0" anchor="ctr">
                    <a:lnL w="6350" cmpd="sng">
                      <a:solidFill>
                        <a:srgbClr val="305B7D"/>
                      </a:solidFill>
                      <a:prstDash val="solid"/>
                    </a:lnL>
                    <a:lnR w="6350" cmpd="sng">
                      <a:solidFill>
                        <a:srgbClr val="305B7D"/>
                      </a:solidFill>
                      <a:prstDash val="solid"/>
                    </a:lnR>
                    <a:lnT w="6350" cmpd="sng">
                      <a:solidFill>
                        <a:srgbClr val="305B7D"/>
                      </a:solidFill>
                      <a:prstDash val="solid"/>
                    </a:lnT>
                    <a:lnB w="6350" cmpd="sng">
                      <a:solidFill>
                        <a:srgbClr val="305B7D"/>
                      </a:solidFill>
                      <a:prstDash val="solid"/>
                    </a:lnB>
                    <a:noFill/>
                  </a:tcPr>
                </a:tc>
                <a:tc>
                  <a:txBody>
                    <a:bodyPr/>
                    <a:lstStyle/>
                    <a:p>
                      <a:endParaRPr sz="100" dirty="0"/>
                    </a:p>
                  </a:txBody>
                  <a:tcPr marL="0" marR="0" marT="0" marB="0" anchor="b">
                    <a:lnL w="6350" cmpd="sng">
                      <a:solidFill>
                        <a:srgbClr val="305B7D"/>
                      </a:solidFill>
                      <a:prstDash val="solid"/>
                    </a:lnL>
                    <a:lnR w="6350" cmpd="sng">
                      <a:solidFill>
                        <a:srgbClr val="305B7D"/>
                      </a:solidFill>
                      <a:prstDash val="solid"/>
                    </a:lnR>
                    <a:lnT w="6350" cmpd="sng">
                      <a:solidFill>
                        <a:srgbClr val="305B7D"/>
                      </a:solidFill>
                      <a:prstDash val="solid"/>
                    </a:lnT>
                    <a:lnB w="6350" cmpd="sng">
                      <a:solidFill>
                        <a:srgbClr val="305B7D"/>
                      </a:solidFill>
                      <a:prstDash val="solid"/>
                    </a:lnB>
                    <a:noFill/>
                  </a:tcPr>
                </a:tc>
                <a:tc>
                  <a:txBody>
                    <a:bodyPr/>
                    <a:lstStyle/>
                    <a:p>
                      <a:pPr algn="ctr">
                        <a:lnSpc>
                          <a:spcPct val="99600"/>
                        </a:lnSpc>
                      </a:pPr>
                      <a:r>
                        <a:rPr sz="1800" b="1" dirty="0">
                          <a:solidFill>
                            <a:srgbClr val="FFFFFF"/>
                          </a:solidFill>
                          <a:latin typeface="Calibri"/>
                          <a:ea typeface="Calibri"/>
                        </a:rPr>
                        <a:t>20%</a:t>
                      </a:r>
                    </a:p>
                  </a:txBody>
                  <a:tcPr marL="27432" marR="9144" marT="0" marB="0" anchor="ctr">
                    <a:lnL w="6350" cmpd="sng">
                      <a:solidFill>
                        <a:srgbClr val="305B7D"/>
                      </a:solidFill>
                      <a:prstDash val="solid"/>
                    </a:lnL>
                    <a:lnR w="6350" cmpd="sng">
                      <a:solidFill>
                        <a:srgbClr val="305B7D"/>
                      </a:solidFill>
                      <a:prstDash val="solid"/>
                    </a:lnR>
                    <a:lnT w="6350" cmpd="sng">
                      <a:solidFill>
                        <a:srgbClr val="305B7D"/>
                      </a:solidFill>
                      <a:prstDash val="solid"/>
                    </a:lnT>
                    <a:lnB w="6350" cmpd="sng">
                      <a:solidFill>
                        <a:srgbClr val="305B7D"/>
                      </a:solidFill>
                      <a:prstDash val="solid"/>
                    </a:lnB>
                    <a:noFill/>
                  </a:tcPr>
                </a:tc>
                <a:tc>
                  <a:txBody>
                    <a:bodyPr/>
                    <a:lstStyle/>
                    <a:p>
                      <a:endParaRPr sz="100" dirty="0"/>
                    </a:p>
                  </a:txBody>
                  <a:tcPr marL="0" marR="0" marT="0" marB="0" anchor="b">
                    <a:lnL w="6350" cmpd="sng">
                      <a:solidFill>
                        <a:srgbClr val="305B7D"/>
                      </a:solidFill>
                      <a:prstDash val="solid"/>
                    </a:lnL>
                    <a:lnR w="6350" cmpd="sng">
                      <a:solidFill>
                        <a:srgbClr val="000000"/>
                      </a:solidFill>
                      <a:prstDash val="solid"/>
                    </a:lnR>
                    <a:lnT w="6350" cmpd="sng">
                      <a:solidFill>
                        <a:srgbClr val="305B7D"/>
                      </a:solidFill>
                      <a:prstDash val="solid"/>
                    </a:lnT>
                    <a:lnB w="6350" cmpd="sng">
                      <a:solidFill>
                        <a:srgbClr val="305B7D"/>
                      </a:solidFill>
                      <a:prstDash val="solid"/>
                    </a:lnB>
                    <a:noFill/>
                  </a:tcPr>
                </a:tc>
                <a:extLst>
                  <a:ext uri="{0D108BD9-81ED-4DB2-BD59-A6C34878D82A}">
                    <a16:rowId xmlns:a16="http://schemas.microsoft.com/office/drawing/2014/main" val="10010"/>
                  </a:ext>
                </a:extLst>
              </a:tr>
              <a:tr h="304800">
                <a:tc>
                  <a:txBody>
                    <a:bodyPr/>
                    <a:lstStyle/>
                    <a:p>
                      <a:pPr algn="l">
                        <a:lnSpc>
                          <a:spcPct val="99600"/>
                        </a:lnSpc>
                      </a:pPr>
                      <a:r>
                        <a:rPr sz="1800" b="1" dirty="0">
                          <a:solidFill>
                            <a:srgbClr val="FFFFFF"/>
                          </a:solidFill>
                          <a:latin typeface="Calibri"/>
                          <a:ea typeface="Calibri"/>
                        </a:rPr>
                        <a:t>Net income</a:t>
                      </a:r>
                    </a:p>
                  </a:txBody>
                  <a:tcPr marL="27432" marR="27432" marT="0" marB="0" anchor="ctr">
                    <a:lnL w="6350" cmpd="sng">
                      <a:solidFill>
                        <a:srgbClr val="000000"/>
                      </a:solidFill>
                      <a:prstDash val="solid"/>
                    </a:lnL>
                    <a:lnR w="6350" cmpd="sng">
                      <a:solidFill>
                        <a:srgbClr val="305B7D"/>
                      </a:solidFill>
                      <a:prstDash val="solid"/>
                    </a:lnR>
                    <a:lnT w="6350" cmpd="sng">
                      <a:solidFill>
                        <a:srgbClr val="305B7D"/>
                      </a:solidFill>
                      <a:prstDash val="solid"/>
                    </a:lnT>
                    <a:lnB w="6350" cmpd="sng">
                      <a:solidFill>
                        <a:srgbClr val="305B7D"/>
                      </a:solidFill>
                      <a:prstDash val="solid"/>
                    </a:lnB>
                    <a:noFill/>
                  </a:tcPr>
                </a:tc>
                <a:tc>
                  <a:txBody>
                    <a:bodyPr/>
                    <a:lstStyle/>
                    <a:p>
                      <a:pPr algn="ctr">
                        <a:lnSpc>
                          <a:spcPct val="99600"/>
                        </a:lnSpc>
                      </a:pPr>
                      <a:r>
                        <a:rPr sz="1800" b="1" dirty="0">
                          <a:solidFill>
                            <a:srgbClr val="FFFFFF"/>
                          </a:solidFill>
                          <a:latin typeface="Calibri"/>
                          <a:ea typeface="Calibri"/>
                        </a:rPr>
                        <a:t>$4.</a:t>
                      </a:r>
                      <a:r>
                        <a:rPr lang="en-US" sz="1800" b="1" dirty="0">
                          <a:solidFill>
                            <a:srgbClr val="FFFFFF"/>
                          </a:solidFill>
                          <a:latin typeface="Calibri"/>
                          <a:ea typeface="Calibri"/>
                        </a:rPr>
                        <a:t>2</a:t>
                      </a:r>
                      <a:endParaRPr sz="1800" b="1" dirty="0">
                        <a:solidFill>
                          <a:srgbClr val="FFFFFF"/>
                        </a:solidFill>
                        <a:latin typeface="Calibri"/>
                        <a:ea typeface="Calibri"/>
                      </a:endParaRPr>
                    </a:p>
                  </a:txBody>
                  <a:tcPr marL="27432" marR="9144" marT="0" marB="0" anchor="ctr">
                    <a:lnL w="6350" cmpd="sng">
                      <a:solidFill>
                        <a:srgbClr val="305B7D"/>
                      </a:solidFill>
                      <a:prstDash val="solid"/>
                    </a:lnL>
                    <a:lnR w="6350" cmpd="sng">
                      <a:solidFill>
                        <a:srgbClr val="305B7D"/>
                      </a:solidFill>
                      <a:prstDash val="solid"/>
                    </a:lnR>
                    <a:lnT w="6350" cmpd="sng">
                      <a:solidFill>
                        <a:srgbClr val="305B7D"/>
                      </a:solidFill>
                      <a:prstDash val="solid"/>
                    </a:lnT>
                    <a:lnB w="6350" cmpd="sng">
                      <a:solidFill>
                        <a:srgbClr val="305B7D"/>
                      </a:solidFill>
                      <a:prstDash val="solid"/>
                    </a:lnB>
                    <a:noFill/>
                  </a:tcPr>
                </a:tc>
                <a:tc>
                  <a:txBody>
                    <a:bodyPr/>
                    <a:lstStyle/>
                    <a:p>
                      <a:pPr algn="ctr">
                        <a:lnSpc>
                          <a:spcPct val="99600"/>
                        </a:lnSpc>
                      </a:pPr>
                      <a:r>
                        <a:rPr sz="1800" b="1" dirty="0">
                          <a:solidFill>
                            <a:srgbClr val="FFFFFF"/>
                          </a:solidFill>
                          <a:latin typeface="Calibri"/>
                          <a:ea typeface="Calibri"/>
                        </a:rPr>
                        <a:t>2</a:t>
                      </a:r>
                      <a:r>
                        <a:rPr lang="en-US" sz="1800" b="1" dirty="0">
                          <a:solidFill>
                            <a:srgbClr val="FFFFFF"/>
                          </a:solidFill>
                          <a:latin typeface="Calibri"/>
                          <a:ea typeface="Calibri"/>
                        </a:rPr>
                        <a:t>7</a:t>
                      </a:r>
                      <a:r>
                        <a:rPr sz="1800" b="1" dirty="0">
                          <a:solidFill>
                            <a:srgbClr val="FFFFFF"/>
                          </a:solidFill>
                          <a:latin typeface="Calibri"/>
                          <a:ea typeface="Calibri"/>
                        </a:rPr>
                        <a:t>%</a:t>
                      </a:r>
                    </a:p>
                  </a:txBody>
                  <a:tcPr marL="27432" marR="9144" marT="0" marB="0" anchor="ctr">
                    <a:lnL w="6350" cmpd="sng">
                      <a:solidFill>
                        <a:srgbClr val="305B7D"/>
                      </a:solidFill>
                      <a:prstDash val="solid"/>
                    </a:lnL>
                    <a:lnR w="6350" cmpd="sng">
                      <a:solidFill>
                        <a:srgbClr val="305B7D"/>
                      </a:solidFill>
                      <a:prstDash val="solid"/>
                    </a:lnR>
                    <a:lnT w="6350" cmpd="sng">
                      <a:solidFill>
                        <a:srgbClr val="305B7D"/>
                      </a:solidFill>
                      <a:prstDash val="solid"/>
                    </a:lnT>
                    <a:lnB w="6350" cmpd="sng">
                      <a:solidFill>
                        <a:srgbClr val="305B7D"/>
                      </a:solidFill>
                      <a:prstDash val="solid"/>
                    </a:lnB>
                    <a:noFill/>
                  </a:tcPr>
                </a:tc>
                <a:tc>
                  <a:txBody>
                    <a:bodyPr/>
                    <a:lstStyle/>
                    <a:p>
                      <a:pPr algn="ctr">
                        <a:lnSpc>
                          <a:spcPct val="99600"/>
                        </a:lnSpc>
                      </a:pPr>
                      <a:r>
                        <a:rPr sz="1800" b="1" dirty="0">
                          <a:solidFill>
                            <a:srgbClr val="FFFFFF"/>
                          </a:solidFill>
                          <a:latin typeface="Calibri"/>
                          <a:ea typeface="Calibri"/>
                        </a:rPr>
                        <a:t>$4.4</a:t>
                      </a:r>
                    </a:p>
                  </a:txBody>
                  <a:tcPr marL="27432" marR="9144" marT="0" marB="0" anchor="ctr">
                    <a:lnL w="6350" cmpd="sng">
                      <a:solidFill>
                        <a:srgbClr val="305B7D"/>
                      </a:solidFill>
                      <a:prstDash val="solid"/>
                    </a:lnL>
                    <a:lnR w="6350" cmpd="sng">
                      <a:solidFill>
                        <a:srgbClr val="305B7D"/>
                      </a:solidFill>
                      <a:prstDash val="solid"/>
                    </a:lnR>
                    <a:lnT w="6350" cmpd="sng">
                      <a:solidFill>
                        <a:srgbClr val="305B7D"/>
                      </a:solidFill>
                      <a:prstDash val="solid"/>
                    </a:lnT>
                    <a:lnB w="6350" cmpd="sng">
                      <a:solidFill>
                        <a:srgbClr val="305B7D"/>
                      </a:solidFill>
                      <a:prstDash val="solid"/>
                    </a:lnB>
                    <a:noFill/>
                  </a:tcPr>
                </a:tc>
                <a:tc>
                  <a:txBody>
                    <a:bodyPr/>
                    <a:lstStyle/>
                    <a:p>
                      <a:pPr algn="ctr">
                        <a:lnSpc>
                          <a:spcPct val="99600"/>
                        </a:lnSpc>
                      </a:pPr>
                      <a:r>
                        <a:rPr sz="1800" b="1" dirty="0">
                          <a:solidFill>
                            <a:srgbClr val="FFFFFF"/>
                          </a:solidFill>
                          <a:latin typeface="Calibri"/>
                          <a:ea typeface="Calibri"/>
                        </a:rPr>
                        <a:t>30%</a:t>
                      </a:r>
                    </a:p>
                  </a:txBody>
                  <a:tcPr marL="27432" marR="9144" marT="0" marB="0" anchor="ctr">
                    <a:lnL w="6350" cmpd="sng">
                      <a:solidFill>
                        <a:srgbClr val="305B7D"/>
                      </a:solidFill>
                      <a:prstDash val="solid"/>
                    </a:lnL>
                    <a:lnR w="6350" cmpd="sng">
                      <a:solidFill>
                        <a:srgbClr val="000000"/>
                      </a:solidFill>
                      <a:prstDash val="solid"/>
                    </a:lnR>
                    <a:lnT w="6350" cmpd="sng">
                      <a:solidFill>
                        <a:srgbClr val="305B7D"/>
                      </a:solidFill>
                      <a:prstDash val="solid"/>
                    </a:lnT>
                    <a:lnB w="6350" cmpd="sng">
                      <a:solidFill>
                        <a:srgbClr val="305B7D"/>
                      </a:solidFill>
                      <a:prstDash val="solid"/>
                    </a:lnB>
                    <a:noFill/>
                  </a:tcPr>
                </a:tc>
                <a:extLst>
                  <a:ext uri="{0D108BD9-81ED-4DB2-BD59-A6C34878D82A}">
                    <a16:rowId xmlns:a16="http://schemas.microsoft.com/office/drawing/2014/main" val="10011"/>
                  </a:ext>
                </a:extLst>
              </a:tr>
              <a:tr h="304800">
                <a:tc>
                  <a:txBody>
                    <a:bodyPr/>
                    <a:lstStyle/>
                    <a:p>
                      <a:pPr algn="l">
                        <a:lnSpc>
                          <a:spcPct val="99600"/>
                        </a:lnSpc>
                      </a:pPr>
                      <a:r>
                        <a:rPr sz="1800" b="1" dirty="0">
                          <a:solidFill>
                            <a:srgbClr val="FFFFFF"/>
                          </a:solidFill>
                          <a:latin typeface="Calibri"/>
                          <a:ea typeface="Calibri"/>
                        </a:rPr>
                        <a:t>Diluted earnings per share (in dollars)</a:t>
                      </a:r>
                    </a:p>
                  </a:txBody>
                  <a:tcPr marL="27432" marR="27432" marT="0" marB="0" anchor="ctr">
                    <a:lnL w="6350" cmpd="sng">
                      <a:solidFill>
                        <a:srgbClr val="000000"/>
                      </a:solidFill>
                      <a:prstDash val="solid"/>
                    </a:lnL>
                    <a:lnR w="6350" cmpd="sng">
                      <a:solidFill>
                        <a:srgbClr val="305B7D"/>
                      </a:solidFill>
                      <a:prstDash val="solid"/>
                    </a:lnR>
                    <a:lnT w="6350" cmpd="sng">
                      <a:solidFill>
                        <a:srgbClr val="305B7D"/>
                      </a:solidFill>
                      <a:prstDash val="solid"/>
                    </a:lnT>
                    <a:lnB w="6350" cmpd="sng">
                      <a:solidFill>
                        <a:srgbClr val="305B7D"/>
                      </a:solidFill>
                      <a:prstDash val="solid"/>
                    </a:lnB>
                    <a:noFill/>
                  </a:tcPr>
                </a:tc>
                <a:tc>
                  <a:txBody>
                    <a:bodyPr/>
                    <a:lstStyle/>
                    <a:p>
                      <a:pPr algn="ctr">
                        <a:lnSpc>
                          <a:spcPct val="99600"/>
                        </a:lnSpc>
                      </a:pPr>
                      <a:r>
                        <a:rPr sz="1800" b="1" dirty="0">
                          <a:solidFill>
                            <a:srgbClr val="FFFFFF"/>
                          </a:solidFill>
                          <a:latin typeface="Calibri"/>
                          <a:ea typeface="Calibri"/>
                        </a:rPr>
                        <a:t>0.20</a:t>
                      </a:r>
                    </a:p>
                  </a:txBody>
                  <a:tcPr marL="27432" marR="9144" marT="0" marB="0" anchor="ctr">
                    <a:lnL w="6350" cmpd="sng">
                      <a:solidFill>
                        <a:srgbClr val="305B7D"/>
                      </a:solidFill>
                      <a:prstDash val="solid"/>
                    </a:lnL>
                    <a:lnR w="6350" cmpd="sng">
                      <a:solidFill>
                        <a:srgbClr val="305B7D"/>
                      </a:solidFill>
                      <a:prstDash val="solid"/>
                    </a:lnR>
                    <a:lnT w="6350" cmpd="sng">
                      <a:solidFill>
                        <a:srgbClr val="305B7D"/>
                      </a:solidFill>
                      <a:prstDash val="solid"/>
                    </a:lnT>
                    <a:lnB w="6350" cmpd="sng">
                      <a:solidFill>
                        <a:srgbClr val="305B7D"/>
                      </a:solidFill>
                      <a:prstDash val="solid"/>
                    </a:lnB>
                    <a:noFill/>
                  </a:tcPr>
                </a:tc>
                <a:tc>
                  <a:txBody>
                    <a:bodyPr/>
                    <a:lstStyle/>
                    <a:p>
                      <a:endParaRPr sz="100" dirty="0"/>
                    </a:p>
                  </a:txBody>
                  <a:tcPr marL="0" marR="0" marT="0" marB="0" anchor="b">
                    <a:lnL w="6350" cmpd="sng">
                      <a:solidFill>
                        <a:srgbClr val="305B7D"/>
                      </a:solidFill>
                      <a:prstDash val="solid"/>
                    </a:lnL>
                    <a:lnR w="6350" cmpd="sng">
                      <a:solidFill>
                        <a:srgbClr val="305B7D"/>
                      </a:solidFill>
                      <a:prstDash val="solid"/>
                    </a:lnR>
                    <a:lnT w="6350" cmpd="sng">
                      <a:solidFill>
                        <a:srgbClr val="305B7D"/>
                      </a:solidFill>
                      <a:prstDash val="solid"/>
                    </a:lnT>
                    <a:lnB w="6350" cmpd="sng">
                      <a:solidFill>
                        <a:srgbClr val="305B7D"/>
                      </a:solidFill>
                      <a:prstDash val="solid"/>
                    </a:lnB>
                    <a:noFill/>
                  </a:tcPr>
                </a:tc>
                <a:tc>
                  <a:txBody>
                    <a:bodyPr/>
                    <a:lstStyle/>
                    <a:p>
                      <a:pPr algn="ctr">
                        <a:lnSpc>
                          <a:spcPct val="99600"/>
                        </a:lnSpc>
                      </a:pPr>
                      <a:r>
                        <a:rPr sz="1800" b="1" dirty="0">
                          <a:solidFill>
                            <a:srgbClr val="FFFFFF"/>
                          </a:solidFill>
                          <a:latin typeface="Calibri"/>
                          <a:ea typeface="Calibri"/>
                        </a:rPr>
                        <a:t>0.21</a:t>
                      </a:r>
                    </a:p>
                  </a:txBody>
                  <a:tcPr marL="27432" marR="9144" marT="0" marB="0" anchor="ctr">
                    <a:lnL w="6350" cmpd="sng">
                      <a:solidFill>
                        <a:srgbClr val="305B7D"/>
                      </a:solidFill>
                      <a:prstDash val="solid"/>
                    </a:lnL>
                    <a:lnR w="6350" cmpd="sng">
                      <a:solidFill>
                        <a:srgbClr val="305B7D"/>
                      </a:solidFill>
                      <a:prstDash val="solid"/>
                    </a:lnR>
                    <a:lnT w="6350" cmpd="sng">
                      <a:solidFill>
                        <a:srgbClr val="305B7D"/>
                      </a:solidFill>
                      <a:prstDash val="solid"/>
                    </a:lnT>
                    <a:lnB w="6350" cmpd="sng">
                      <a:solidFill>
                        <a:srgbClr val="305B7D"/>
                      </a:solidFill>
                      <a:prstDash val="solid"/>
                    </a:lnB>
                    <a:noFill/>
                  </a:tcPr>
                </a:tc>
                <a:tc>
                  <a:txBody>
                    <a:bodyPr/>
                    <a:lstStyle/>
                    <a:p>
                      <a:endParaRPr sz="100" dirty="0"/>
                    </a:p>
                  </a:txBody>
                  <a:tcPr marL="0" marR="0" marT="0" marB="0" anchor="b">
                    <a:lnL w="6350" cmpd="sng">
                      <a:solidFill>
                        <a:srgbClr val="305B7D"/>
                      </a:solidFill>
                      <a:prstDash val="solid"/>
                    </a:lnL>
                    <a:lnR w="6350" cmpd="sng">
                      <a:solidFill>
                        <a:srgbClr val="000000"/>
                      </a:solidFill>
                      <a:prstDash val="solid"/>
                    </a:lnR>
                    <a:lnT w="6350" cmpd="sng">
                      <a:solidFill>
                        <a:srgbClr val="305B7D"/>
                      </a:solidFill>
                      <a:prstDash val="solid"/>
                    </a:lnT>
                    <a:lnB w="6350" cmpd="sng">
                      <a:solidFill>
                        <a:srgbClr val="305B7D"/>
                      </a:solidFill>
                      <a:prstDash val="solid"/>
                    </a:lnB>
                    <a:noFill/>
                  </a:tcPr>
                </a:tc>
                <a:extLst>
                  <a:ext uri="{0D108BD9-81ED-4DB2-BD59-A6C34878D82A}">
                    <a16:rowId xmlns:a16="http://schemas.microsoft.com/office/drawing/2014/main" val="10012"/>
                  </a:ext>
                </a:extLst>
              </a:tr>
              <a:tr h="304800">
                <a:tc>
                  <a:txBody>
                    <a:bodyPr/>
                    <a:lstStyle/>
                    <a:p>
                      <a:pPr algn="l">
                        <a:lnSpc>
                          <a:spcPct val="99600"/>
                        </a:lnSpc>
                      </a:pPr>
                      <a:r>
                        <a:rPr sz="1800" b="1" dirty="0">
                          <a:solidFill>
                            <a:srgbClr val="FFFFFF"/>
                          </a:solidFill>
                          <a:latin typeface="Calibri"/>
                          <a:ea typeface="Calibri"/>
                        </a:rPr>
                        <a:t>Adjusted EBITDA</a:t>
                      </a:r>
                    </a:p>
                  </a:txBody>
                  <a:tcPr marL="27432" marR="27432" marT="0" marB="0" anchor="ctr">
                    <a:lnL w="6350" cmpd="sng">
                      <a:solidFill>
                        <a:srgbClr val="000000"/>
                      </a:solidFill>
                      <a:prstDash val="solid"/>
                    </a:lnL>
                    <a:lnR w="6350" cmpd="sng">
                      <a:solidFill>
                        <a:srgbClr val="305B7D"/>
                      </a:solidFill>
                      <a:prstDash val="solid"/>
                    </a:lnR>
                    <a:lnT w="6350" cmpd="sng">
                      <a:solidFill>
                        <a:srgbClr val="305B7D"/>
                      </a:solidFill>
                      <a:prstDash val="solid"/>
                    </a:lnT>
                    <a:lnB w="6350" cmpd="sng">
                      <a:solidFill>
                        <a:srgbClr val="305B7D"/>
                      </a:solidFill>
                      <a:prstDash val="solid"/>
                    </a:lnB>
                    <a:noFill/>
                  </a:tcPr>
                </a:tc>
                <a:tc>
                  <a:txBody>
                    <a:bodyPr/>
                    <a:lstStyle/>
                    <a:p>
                      <a:pPr algn="ctr">
                        <a:lnSpc>
                          <a:spcPct val="99600"/>
                        </a:lnSpc>
                      </a:pPr>
                      <a:r>
                        <a:rPr sz="1800" b="1" dirty="0">
                          <a:solidFill>
                            <a:srgbClr val="FFFFFF"/>
                          </a:solidFill>
                          <a:latin typeface="Calibri"/>
                          <a:ea typeface="Calibri"/>
                        </a:rPr>
                        <a:t>$6.</a:t>
                      </a:r>
                      <a:r>
                        <a:rPr lang="en-US" sz="1800" b="1" dirty="0">
                          <a:solidFill>
                            <a:srgbClr val="FFFFFF"/>
                          </a:solidFill>
                          <a:latin typeface="Calibri"/>
                          <a:ea typeface="Calibri"/>
                        </a:rPr>
                        <a:t>2</a:t>
                      </a:r>
                      <a:endParaRPr sz="1800" b="1" dirty="0">
                        <a:solidFill>
                          <a:srgbClr val="FFFFFF"/>
                        </a:solidFill>
                        <a:latin typeface="Calibri"/>
                        <a:ea typeface="Calibri"/>
                      </a:endParaRPr>
                    </a:p>
                  </a:txBody>
                  <a:tcPr marL="27432" marR="9144" marT="0" marB="0" anchor="ctr">
                    <a:lnL w="6350" cmpd="sng">
                      <a:solidFill>
                        <a:srgbClr val="305B7D"/>
                      </a:solidFill>
                      <a:prstDash val="solid"/>
                    </a:lnL>
                    <a:lnR w="6350" cmpd="sng">
                      <a:solidFill>
                        <a:srgbClr val="305B7D"/>
                      </a:solidFill>
                      <a:prstDash val="solid"/>
                    </a:lnR>
                    <a:lnT w="6350" cmpd="sng">
                      <a:solidFill>
                        <a:srgbClr val="305B7D"/>
                      </a:solidFill>
                      <a:prstDash val="solid"/>
                    </a:lnT>
                    <a:lnB w="6350" cmpd="sng">
                      <a:solidFill>
                        <a:srgbClr val="305B7D"/>
                      </a:solidFill>
                      <a:prstDash val="solid"/>
                    </a:lnB>
                    <a:noFill/>
                  </a:tcPr>
                </a:tc>
                <a:tc>
                  <a:txBody>
                    <a:bodyPr/>
                    <a:lstStyle/>
                    <a:p>
                      <a:pPr algn="ctr">
                        <a:lnSpc>
                          <a:spcPct val="99600"/>
                        </a:lnSpc>
                      </a:pPr>
                      <a:r>
                        <a:rPr lang="en-US" sz="1800" b="1" dirty="0">
                          <a:solidFill>
                            <a:srgbClr val="FFFFFF"/>
                          </a:solidFill>
                          <a:latin typeface="Calibri"/>
                          <a:ea typeface="Calibri"/>
                        </a:rPr>
                        <a:t>40</a:t>
                      </a:r>
                      <a:r>
                        <a:rPr sz="1800" b="1" dirty="0">
                          <a:solidFill>
                            <a:srgbClr val="FFFFFF"/>
                          </a:solidFill>
                          <a:latin typeface="Calibri"/>
                          <a:ea typeface="Calibri"/>
                        </a:rPr>
                        <a:t>%</a:t>
                      </a:r>
                    </a:p>
                  </a:txBody>
                  <a:tcPr marL="27432" marR="9144" marT="0" marB="0" anchor="ctr">
                    <a:lnL w="6350" cmpd="sng">
                      <a:solidFill>
                        <a:srgbClr val="305B7D"/>
                      </a:solidFill>
                      <a:prstDash val="solid"/>
                    </a:lnL>
                    <a:lnR w="6350" cmpd="sng">
                      <a:solidFill>
                        <a:srgbClr val="305B7D"/>
                      </a:solidFill>
                      <a:prstDash val="solid"/>
                    </a:lnR>
                    <a:lnT w="6350" cmpd="sng">
                      <a:solidFill>
                        <a:srgbClr val="305B7D"/>
                      </a:solidFill>
                      <a:prstDash val="solid"/>
                    </a:lnT>
                    <a:lnB w="6350" cmpd="sng">
                      <a:solidFill>
                        <a:srgbClr val="305B7D"/>
                      </a:solidFill>
                      <a:prstDash val="solid"/>
                    </a:lnB>
                    <a:noFill/>
                  </a:tcPr>
                </a:tc>
                <a:tc>
                  <a:txBody>
                    <a:bodyPr/>
                    <a:lstStyle/>
                    <a:p>
                      <a:pPr algn="ctr">
                        <a:lnSpc>
                          <a:spcPct val="99600"/>
                        </a:lnSpc>
                      </a:pPr>
                      <a:r>
                        <a:rPr sz="1800" b="1" dirty="0">
                          <a:solidFill>
                            <a:srgbClr val="FFFFFF"/>
                          </a:solidFill>
                          <a:latin typeface="Calibri"/>
                          <a:ea typeface="Calibri"/>
                        </a:rPr>
                        <a:t>$7.2</a:t>
                      </a:r>
                    </a:p>
                  </a:txBody>
                  <a:tcPr marL="27432" marR="9144" marT="0" marB="0" anchor="ctr">
                    <a:lnL w="6350" cmpd="sng">
                      <a:solidFill>
                        <a:srgbClr val="305B7D"/>
                      </a:solidFill>
                      <a:prstDash val="solid"/>
                    </a:lnL>
                    <a:lnR w="6350" cmpd="sng">
                      <a:solidFill>
                        <a:srgbClr val="305B7D"/>
                      </a:solidFill>
                      <a:prstDash val="solid"/>
                    </a:lnR>
                    <a:lnT w="6350" cmpd="sng">
                      <a:solidFill>
                        <a:srgbClr val="305B7D"/>
                      </a:solidFill>
                      <a:prstDash val="solid"/>
                    </a:lnT>
                    <a:lnB w="6350" cmpd="sng">
                      <a:solidFill>
                        <a:srgbClr val="305B7D"/>
                      </a:solidFill>
                      <a:prstDash val="solid"/>
                    </a:lnB>
                    <a:noFill/>
                  </a:tcPr>
                </a:tc>
                <a:tc>
                  <a:txBody>
                    <a:bodyPr/>
                    <a:lstStyle/>
                    <a:p>
                      <a:pPr algn="ctr">
                        <a:lnSpc>
                          <a:spcPct val="99600"/>
                        </a:lnSpc>
                      </a:pPr>
                      <a:r>
                        <a:rPr sz="1800" b="1" dirty="0">
                          <a:solidFill>
                            <a:srgbClr val="FFFFFF"/>
                          </a:solidFill>
                          <a:latin typeface="Calibri"/>
                          <a:ea typeface="Calibri"/>
                        </a:rPr>
                        <a:t>48%</a:t>
                      </a:r>
                    </a:p>
                  </a:txBody>
                  <a:tcPr marL="27432" marR="9144" marT="0" marB="0" anchor="ctr">
                    <a:lnL w="6350" cmpd="sng">
                      <a:solidFill>
                        <a:srgbClr val="305B7D"/>
                      </a:solidFill>
                      <a:prstDash val="solid"/>
                    </a:lnL>
                    <a:lnR w="6350" cmpd="sng">
                      <a:solidFill>
                        <a:srgbClr val="000000"/>
                      </a:solidFill>
                      <a:prstDash val="solid"/>
                    </a:lnR>
                    <a:lnT w="6350" cmpd="sng">
                      <a:solidFill>
                        <a:srgbClr val="305B7D"/>
                      </a:solidFill>
                      <a:prstDash val="solid"/>
                    </a:lnT>
                    <a:lnB w="6350" cmpd="sng">
                      <a:solidFill>
                        <a:srgbClr val="305B7D"/>
                      </a:solidFill>
                      <a:prstDash val="solid"/>
                    </a:lnB>
                    <a:noFill/>
                  </a:tcPr>
                </a:tc>
                <a:extLst>
                  <a:ext uri="{0D108BD9-81ED-4DB2-BD59-A6C34878D82A}">
                    <a16:rowId xmlns:a16="http://schemas.microsoft.com/office/drawing/2014/main" val="10013"/>
                  </a:ext>
                </a:extLst>
              </a:tr>
            </a:tbl>
          </a:graphicData>
        </a:graphic>
      </p:graphicFrame>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New shape"/>
          <p:cNvSpPr/>
          <p:nvPr/>
        </p:nvSpPr>
        <p:spPr>
          <a:xfrm>
            <a:off x="723900" y="1219200"/>
            <a:ext cx="10744200" cy="4267200"/>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25908" rIns="91440" bIns="45720" rtlCol="0" anchor="ctr"/>
          <a:lstStyle/>
          <a:p>
            <a:pPr algn="just" defTabSz="457200">
              <a:lnSpc>
                <a:spcPct val="100000"/>
              </a:lnSpc>
              <a:spcBef>
                <a:spcPts val="300"/>
              </a:spcBef>
              <a:spcAft>
                <a:spcPct val="0"/>
              </a:spcAft>
            </a:pPr>
            <a:r>
              <a:rPr sz="2000" dirty="0">
                <a:solidFill>
                  <a:srgbClr val="FFFFFF"/>
                </a:solidFill>
                <a:latin typeface="Calibri"/>
                <a:ea typeface="Calibri"/>
              </a:rPr>
              <a:t>With the exception of historical information, the matters discussed in this presentation are forward-looking statements that involve a number of risks and uncertainties. Words like “believe,” “expect” and “anticipate” mean that these are our best estimates as of this writing, but that there can be no assurances that expected or anticipated results or events will actually take place, so our actual future results could differ significantly from those statements. Factors that could cause or contribute to such differences include, but are not limited to: our ability to maintain our competitive advantages, acceptance of new software and improved versions of our existing software by our customers, the general economics of the pharmaceutical industry, our ability to finance growth, our ability to continue to attract and retain highly qualified technical staff, our ability to identify and close acquisitions on terms favorable to the Company, and a sustainable market. Further information on our risk factors is contained in our quarterly and annual reports and filed with the U.S. Securities and Exchange Commission.</a:t>
            </a:r>
          </a:p>
        </p:txBody>
      </p:sp>
      <p:sp>
        <p:nvSpPr>
          <p:cNvPr id="3" name="New shape"/>
          <p:cNvSpPr/>
          <p:nvPr/>
        </p:nvSpPr>
        <p:spPr>
          <a:xfrm>
            <a:off x="2057400" y="247650"/>
            <a:ext cx="8077200" cy="646303"/>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25908" rIns="91440" bIns="45720" rtlCol="0" anchor="t"/>
          <a:lstStyle/>
          <a:p>
            <a:pPr algn="ctr" defTabSz="457200">
              <a:lnSpc>
                <a:spcPct val="100000"/>
              </a:lnSpc>
              <a:spcBef>
                <a:spcPct val="0"/>
              </a:spcBef>
              <a:spcAft>
                <a:spcPct val="0"/>
              </a:spcAft>
            </a:pPr>
            <a:r>
              <a:rPr sz="3600" b="1" dirty="0">
                <a:solidFill>
                  <a:srgbClr val="4F81BD"/>
                </a:solidFill>
                <a:latin typeface="Calibri"/>
                <a:ea typeface="Calibri"/>
              </a:rPr>
              <a:t>Safe Harbor Statement</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New shape"/>
          <p:cNvSpPr/>
          <p:nvPr/>
        </p:nvSpPr>
        <p:spPr>
          <a:xfrm>
            <a:off x="1867535" y="142240"/>
            <a:ext cx="8438261" cy="1069975"/>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25908" rIns="91440" bIns="45720" rtlCol="0" anchor="ctr"/>
          <a:lstStyle/>
          <a:p>
            <a:pPr algn="ctr" defTabSz="457200">
              <a:lnSpc>
                <a:spcPct val="100000"/>
              </a:lnSpc>
              <a:spcBef>
                <a:spcPct val="0"/>
              </a:spcBef>
              <a:spcAft>
                <a:spcPct val="0"/>
              </a:spcAft>
            </a:pPr>
            <a:r>
              <a:rPr sz="3600" b="1" dirty="0">
                <a:solidFill>
                  <a:srgbClr val="4F81BD"/>
                </a:solidFill>
                <a:latin typeface="Calibri"/>
                <a:ea typeface="Calibri"/>
              </a:rPr>
              <a:t>Income Statement Summary - YTD</a:t>
            </a:r>
          </a:p>
          <a:p>
            <a:pPr algn="ctr" defTabSz="457200">
              <a:lnSpc>
                <a:spcPct val="100000"/>
              </a:lnSpc>
              <a:spcBef>
                <a:spcPct val="0"/>
              </a:spcBef>
              <a:spcAft>
                <a:spcPct val="0"/>
              </a:spcAft>
            </a:pPr>
            <a:r>
              <a:rPr sz="2000" b="1" dirty="0">
                <a:solidFill>
                  <a:srgbClr val="4F81BD"/>
                </a:solidFill>
                <a:latin typeface="Calibri"/>
                <a:ea typeface="Calibri"/>
              </a:rPr>
              <a:t>(in millions, except Diluted EPS)</a:t>
            </a:r>
          </a:p>
        </p:txBody>
      </p:sp>
      <p:graphicFrame>
        <p:nvGraphicFramePr>
          <p:cNvPr id="3" name="New Table"/>
          <p:cNvGraphicFramePr>
            <a:graphicFrameLocks noGrp="1"/>
          </p:cNvGraphicFramePr>
          <p:nvPr>
            <p:extLst>
              <p:ext uri="{D42A27DB-BD31-4B8C-83A1-F6EECF244321}">
                <p14:modId xmlns:p14="http://schemas.microsoft.com/office/powerpoint/2010/main" val="3614554168"/>
              </p:ext>
            </p:extLst>
          </p:nvPr>
        </p:nvGraphicFramePr>
        <p:xfrm>
          <a:off x="1685671" y="1382522"/>
          <a:ext cx="8820150" cy="4381500"/>
        </p:xfrm>
        <a:graphic>
          <a:graphicData uri="http://schemas.openxmlformats.org/drawingml/2006/table">
            <a:tbl>
              <a:tblPr>
                <a:tableStyleId>{5C22544A-7EE6-4342-B048-85BDC9FD1C3A}</a:tableStyleId>
              </a:tblPr>
              <a:tblGrid>
                <a:gridCol w="4286250">
                  <a:extLst>
                    <a:ext uri="{9D8B030D-6E8A-4147-A177-3AD203B41FA5}">
                      <a16:colId xmlns:a16="http://schemas.microsoft.com/office/drawing/2014/main" val="20000"/>
                    </a:ext>
                  </a:extLst>
                </a:gridCol>
                <a:gridCol w="1133475">
                  <a:extLst>
                    <a:ext uri="{9D8B030D-6E8A-4147-A177-3AD203B41FA5}">
                      <a16:colId xmlns:a16="http://schemas.microsoft.com/office/drawing/2014/main" val="20001"/>
                    </a:ext>
                  </a:extLst>
                </a:gridCol>
                <a:gridCol w="1133475">
                  <a:extLst>
                    <a:ext uri="{9D8B030D-6E8A-4147-A177-3AD203B41FA5}">
                      <a16:colId xmlns:a16="http://schemas.microsoft.com/office/drawing/2014/main" val="20002"/>
                    </a:ext>
                  </a:extLst>
                </a:gridCol>
                <a:gridCol w="1133475">
                  <a:extLst>
                    <a:ext uri="{9D8B030D-6E8A-4147-A177-3AD203B41FA5}">
                      <a16:colId xmlns:a16="http://schemas.microsoft.com/office/drawing/2014/main" val="20003"/>
                    </a:ext>
                  </a:extLst>
                </a:gridCol>
                <a:gridCol w="1133475">
                  <a:extLst>
                    <a:ext uri="{9D8B030D-6E8A-4147-A177-3AD203B41FA5}">
                      <a16:colId xmlns:a16="http://schemas.microsoft.com/office/drawing/2014/main" val="20004"/>
                    </a:ext>
                  </a:extLst>
                </a:gridCol>
              </a:tblGrid>
              <a:tr h="419100">
                <a:tc>
                  <a:txBody>
                    <a:bodyPr/>
                    <a:lstStyle/>
                    <a:p>
                      <a:endParaRPr sz="100" dirty="0"/>
                    </a:p>
                  </a:txBody>
                  <a:tcPr marL="0" marR="0" marT="0" marB="0" anchor="b">
                    <a:lnL w="6350" cmpd="sng">
                      <a:solidFill>
                        <a:srgbClr val="000000"/>
                      </a:solidFill>
                      <a:prstDash val="solid"/>
                    </a:lnL>
                    <a:lnR w="0"/>
                    <a:lnT w="6350" cmpd="sng">
                      <a:solidFill>
                        <a:srgbClr val="000000"/>
                      </a:solidFill>
                      <a:prstDash val="solid"/>
                    </a:lnT>
                    <a:lnB w="6350" cmpd="sng">
                      <a:solidFill>
                        <a:srgbClr val="000000"/>
                      </a:solidFill>
                      <a:prstDash val="solid"/>
                    </a:lnB>
                    <a:solidFill>
                      <a:srgbClr val="00386B"/>
                    </a:solidFill>
                  </a:tcPr>
                </a:tc>
                <a:tc>
                  <a:txBody>
                    <a:bodyPr/>
                    <a:lstStyle/>
                    <a:p>
                      <a:pPr algn="ctr">
                        <a:lnSpc>
                          <a:spcPct val="99600"/>
                        </a:lnSpc>
                      </a:pPr>
                      <a:r>
                        <a:rPr sz="1800" b="1" dirty="0">
                          <a:solidFill>
                            <a:srgbClr val="FFFFFF"/>
                          </a:solidFill>
                          <a:latin typeface="Calibri"/>
                          <a:ea typeface="Calibri"/>
                        </a:rPr>
                        <a:t>2Q23</a:t>
                      </a:r>
                    </a:p>
                  </a:txBody>
                  <a:tcPr marL="27432" marR="27432" marT="0" marB="0" anchor="ctr">
                    <a:lnL w="0"/>
                    <a:lnR w="0"/>
                    <a:lnT w="6350" cmpd="sng">
                      <a:solidFill>
                        <a:srgbClr val="000000"/>
                      </a:solidFill>
                      <a:prstDash val="solid"/>
                    </a:lnT>
                    <a:lnB w="6350" cmpd="sng">
                      <a:solidFill>
                        <a:srgbClr val="305B7D"/>
                      </a:solidFill>
                      <a:prstDash val="solid"/>
                    </a:lnB>
                    <a:solidFill>
                      <a:srgbClr val="00386B"/>
                    </a:solidFill>
                  </a:tcPr>
                </a:tc>
                <a:tc>
                  <a:txBody>
                    <a:bodyPr/>
                    <a:lstStyle/>
                    <a:p>
                      <a:pPr algn="ctr">
                        <a:lnSpc>
                          <a:spcPct val="99600"/>
                        </a:lnSpc>
                      </a:pPr>
                      <a:r>
                        <a:rPr sz="1800" b="1" dirty="0">
                          <a:solidFill>
                            <a:srgbClr val="FFFFFF"/>
                          </a:solidFill>
                          <a:latin typeface="Calibri"/>
                          <a:ea typeface="Calibri"/>
                        </a:rPr>
                        <a:t>% of Rev</a:t>
                      </a:r>
                    </a:p>
                  </a:txBody>
                  <a:tcPr marL="27432" marR="27432" marT="0" marB="0" anchor="ctr">
                    <a:lnL w="0"/>
                    <a:lnR w="0"/>
                    <a:lnT w="6350" cmpd="sng">
                      <a:solidFill>
                        <a:srgbClr val="000000"/>
                      </a:solidFill>
                      <a:prstDash val="solid"/>
                    </a:lnT>
                    <a:lnB w="6350" cmpd="sng">
                      <a:solidFill>
                        <a:srgbClr val="305B7D"/>
                      </a:solidFill>
                      <a:prstDash val="solid"/>
                    </a:lnB>
                    <a:solidFill>
                      <a:srgbClr val="00386B"/>
                    </a:solidFill>
                  </a:tcPr>
                </a:tc>
                <a:tc>
                  <a:txBody>
                    <a:bodyPr/>
                    <a:lstStyle/>
                    <a:p>
                      <a:pPr algn="ctr">
                        <a:lnSpc>
                          <a:spcPct val="99600"/>
                        </a:lnSpc>
                      </a:pPr>
                      <a:r>
                        <a:rPr sz="1800" b="1" dirty="0">
                          <a:solidFill>
                            <a:srgbClr val="FFFFFF"/>
                          </a:solidFill>
                          <a:latin typeface="Calibri"/>
                          <a:ea typeface="Calibri"/>
                        </a:rPr>
                        <a:t>2Q22</a:t>
                      </a:r>
                    </a:p>
                  </a:txBody>
                  <a:tcPr marL="27432" marR="27432" marT="0" marB="0" anchor="ctr">
                    <a:lnL w="0"/>
                    <a:lnR w="0"/>
                    <a:lnT w="6350" cmpd="sng">
                      <a:solidFill>
                        <a:srgbClr val="000000"/>
                      </a:solidFill>
                      <a:prstDash val="solid"/>
                    </a:lnT>
                    <a:lnB w="6350" cmpd="sng">
                      <a:solidFill>
                        <a:srgbClr val="305B7D"/>
                      </a:solidFill>
                      <a:prstDash val="solid"/>
                    </a:lnB>
                    <a:solidFill>
                      <a:srgbClr val="00386B"/>
                    </a:solidFill>
                  </a:tcPr>
                </a:tc>
                <a:tc>
                  <a:txBody>
                    <a:bodyPr/>
                    <a:lstStyle/>
                    <a:p>
                      <a:pPr algn="ctr">
                        <a:lnSpc>
                          <a:spcPct val="99600"/>
                        </a:lnSpc>
                      </a:pPr>
                      <a:r>
                        <a:rPr sz="1800" b="1" dirty="0">
                          <a:solidFill>
                            <a:srgbClr val="FFFFFF"/>
                          </a:solidFill>
                          <a:latin typeface="Calibri"/>
                          <a:ea typeface="Calibri"/>
                        </a:rPr>
                        <a:t>% of Rev</a:t>
                      </a:r>
                    </a:p>
                  </a:txBody>
                  <a:tcPr marL="27432" marR="27432" marT="0" marB="0" anchor="ctr">
                    <a:lnL w="0"/>
                    <a:lnR w="6350" cmpd="sng">
                      <a:solidFill>
                        <a:srgbClr val="000000"/>
                      </a:solidFill>
                      <a:prstDash val="solid"/>
                    </a:lnR>
                    <a:lnT w="6350" cmpd="sng">
                      <a:solidFill>
                        <a:srgbClr val="000000"/>
                      </a:solidFill>
                      <a:prstDash val="solid"/>
                    </a:lnT>
                    <a:lnB w="6350" cmpd="sng">
                      <a:solidFill>
                        <a:srgbClr val="305B7D"/>
                      </a:solidFill>
                      <a:prstDash val="solid"/>
                    </a:lnB>
                    <a:solidFill>
                      <a:srgbClr val="00386B"/>
                    </a:solidFill>
                  </a:tcPr>
                </a:tc>
                <a:extLst>
                  <a:ext uri="{0D108BD9-81ED-4DB2-BD59-A6C34878D82A}">
                    <a16:rowId xmlns:a16="http://schemas.microsoft.com/office/drawing/2014/main" val="10000"/>
                  </a:ext>
                </a:extLst>
              </a:tr>
              <a:tr h="304800">
                <a:tc>
                  <a:txBody>
                    <a:bodyPr/>
                    <a:lstStyle/>
                    <a:p>
                      <a:pPr algn="l">
                        <a:lnSpc>
                          <a:spcPct val="99600"/>
                        </a:lnSpc>
                      </a:pPr>
                      <a:r>
                        <a:rPr sz="1800" b="1" dirty="0">
                          <a:solidFill>
                            <a:srgbClr val="FFFFFF"/>
                          </a:solidFill>
                          <a:latin typeface="Calibri"/>
                          <a:ea typeface="Calibri"/>
                        </a:rPr>
                        <a:t>Revenue</a:t>
                      </a:r>
                    </a:p>
                  </a:txBody>
                  <a:tcPr marL="27432" marR="27432" marT="0" marB="0" anchor="ctr">
                    <a:lnL w="6350" cmpd="sng">
                      <a:solidFill>
                        <a:srgbClr val="000000"/>
                      </a:solidFill>
                      <a:prstDash val="solid"/>
                    </a:lnL>
                    <a:lnR w="6350" cmpd="sng">
                      <a:solidFill>
                        <a:srgbClr val="305B7D"/>
                      </a:solidFill>
                      <a:prstDash val="solid"/>
                    </a:lnR>
                    <a:lnT w="6350" cmpd="sng">
                      <a:solidFill>
                        <a:srgbClr val="000000"/>
                      </a:solidFill>
                      <a:prstDash val="solid"/>
                    </a:lnT>
                    <a:lnB w="6350" cmpd="sng">
                      <a:solidFill>
                        <a:srgbClr val="305B7D"/>
                      </a:solidFill>
                      <a:prstDash val="solid"/>
                    </a:lnB>
                    <a:noFill/>
                  </a:tcPr>
                </a:tc>
                <a:tc>
                  <a:txBody>
                    <a:bodyPr/>
                    <a:lstStyle/>
                    <a:p>
                      <a:pPr algn="ctr">
                        <a:lnSpc>
                          <a:spcPct val="99600"/>
                        </a:lnSpc>
                      </a:pPr>
                      <a:r>
                        <a:rPr sz="1800" b="1" dirty="0">
                          <a:solidFill>
                            <a:srgbClr val="FFFFFF"/>
                          </a:solidFill>
                          <a:latin typeface="Calibri"/>
                          <a:ea typeface="Calibri"/>
                        </a:rPr>
                        <a:t>$27.7</a:t>
                      </a:r>
                    </a:p>
                  </a:txBody>
                  <a:tcPr marL="27432" marR="9144" marT="0" marB="0" anchor="ctr">
                    <a:lnL w="6350" cmpd="sng">
                      <a:solidFill>
                        <a:srgbClr val="305B7D"/>
                      </a:solidFill>
                      <a:prstDash val="solid"/>
                    </a:lnL>
                    <a:lnR w="6350" cmpd="sng">
                      <a:solidFill>
                        <a:srgbClr val="305B7D"/>
                      </a:solidFill>
                      <a:prstDash val="solid"/>
                    </a:lnR>
                    <a:lnT w="6350" cmpd="sng">
                      <a:solidFill>
                        <a:srgbClr val="305B7D"/>
                      </a:solidFill>
                      <a:prstDash val="solid"/>
                    </a:lnT>
                    <a:lnB w="6350" cmpd="sng">
                      <a:solidFill>
                        <a:srgbClr val="305B7D"/>
                      </a:solidFill>
                      <a:prstDash val="solid"/>
                    </a:lnB>
                    <a:noFill/>
                  </a:tcPr>
                </a:tc>
                <a:tc>
                  <a:txBody>
                    <a:bodyPr/>
                    <a:lstStyle/>
                    <a:p>
                      <a:pPr algn="ctr">
                        <a:lnSpc>
                          <a:spcPct val="99600"/>
                        </a:lnSpc>
                      </a:pPr>
                      <a:r>
                        <a:rPr sz="1800" b="1" dirty="0">
                          <a:solidFill>
                            <a:srgbClr val="FFFFFF"/>
                          </a:solidFill>
                          <a:latin typeface="Calibri"/>
                          <a:ea typeface="Calibri"/>
                        </a:rPr>
                        <a:t>100%</a:t>
                      </a:r>
                    </a:p>
                  </a:txBody>
                  <a:tcPr marL="27432" marR="9144" marT="0" marB="0" anchor="ctr">
                    <a:lnL w="6350" cmpd="sng">
                      <a:solidFill>
                        <a:srgbClr val="305B7D"/>
                      </a:solidFill>
                      <a:prstDash val="solid"/>
                    </a:lnL>
                    <a:lnR w="6350" cmpd="sng">
                      <a:solidFill>
                        <a:srgbClr val="305B7D"/>
                      </a:solidFill>
                      <a:prstDash val="solid"/>
                    </a:lnR>
                    <a:lnT w="6350" cmpd="sng">
                      <a:solidFill>
                        <a:srgbClr val="305B7D"/>
                      </a:solidFill>
                      <a:prstDash val="solid"/>
                    </a:lnT>
                    <a:lnB w="6350" cmpd="sng">
                      <a:solidFill>
                        <a:srgbClr val="305B7D"/>
                      </a:solidFill>
                      <a:prstDash val="solid"/>
                    </a:lnB>
                    <a:noFill/>
                  </a:tcPr>
                </a:tc>
                <a:tc>
                  <a:txBody>
                    <a:bodyPr/>
                    <a:lstStyle/>
                    <a:p>
                      <a:pPr algn="ctr">
                        <a:lnSpc>
                          <a:spcPct val="99600"/>
                        </a:lnSpc>
                      </a:pPr>
                      <a:r>
                        <a:rPr sz="1800" b="1" dirty="0">
                          <a:solidFill>
                            <a:srgbClr val="FFFFFF"/>
                          </a:solidFill>
                          <a:latin typeface="Calibri"/>
                          <a:ea typeface="Calibri"/>
                        </a:rPr>
                        <a:t>$27.2</a:t>
                      </a:r>
                    </a:p>
                  </a:txBody>
                  <a:tcPr marL="27432" marR="9144" marT="0" marB="0" anchor="ctr">
                    <a:lnL w="6350" cmpd="sng">
                      <a:solidFill>
                        <a:srgbClr val="305B7D"/>
                      </a:solidFill>
                      <a:prstDash val="solid"/>
                    </a:lnL>
                    <a:lnR w="6350" cmpd="sng">
                      <a:solidFill>
                        <a:srgbClr val="305B7D"/>
                      </a:solidFill>
                      <a:prstDash val="solid"/>
                    </a:lnR>
                    <a:lnT w="6350" cmpd="sng">
                      <a:solidFill>
                        <a:srgbClr val="305B7D"/>
                      </a:solidFill>
                      <a:prstDash val="solid"/>
                    </a:lnT>
                    <a:lnB w="6350" cmpd="sng">
                      <a:solidFill>
                        <a:srgbClr val="305B7D"/>
                      </a:solidFill>
                      <a:prstDash val="solid"/>
                    </a:lnB>
                    <a:noFill/>
                  </a:tcPr>
                </a:tc>
                <a:tc>
                  <a:txBody>
                    <a:bodyPr/>
                    <a:lstStyle/>
                    <a:p>
                      <a:pPr algn="ctr">
                        <a:lnSpc>
                          <a:spcPct val="99600"/>
                        </a:lnSpc>
                      </a:pPr>
                      <a:r>
                        <a:rPr sz="1800" b="1" dirty="0">
                          <a:solidFill>
                            <a:srgbClr val="FFFFFF"/>
                          </a:solidFill>
                          <a:latin typeface="Calibri"/>
                          <a:ea typeface="Calibri"/>
                        </a:rPr>
                        <a:t>100%</a:t>
                      </a:r>
                    </a:p>
                  </a:txBody>
                  <a:tcPr marL="27432" marR="9144" marT="0" marB="0" anchor="ctr">
                    <a:lnL w="6350" cmpd="sng">
                      <a:solidFill>
                        <a:srgbClr val="305B7D"/>
                      </a:solidFill>
                      <a:prstDash val="solid"/>
                    </a:lnL>
                    <a:lnR w="6350" cmpd="sng">
                      <a:solidFill>
                        <a:srgbClr val="000000"/>
                      </a:solidFill>
                      <a:prstDash val="solid"/>
                    </a:lnR>
                    <a:lnT w="6350" cmpd="sng">
                      <a:solidFill>
                        <a:srgbClr val="305B7D"/>
                      </a:solidFill>
                      <a:prstDash val="solid"/>
                    </a:lnT>
                    <a:lnB w="6350" cmpd="sng">
                      <a:solidFill>
                        <a:srgbClr val="305B7D"/>
                      </a:solidFill>
                      <a:prstDash val="solid"/>
                    </a:lnB>
                    <a:noFill/>
                  </a:tcPr>
                </a:tc>
                <a:extLst>
                  <a:ext uri="{0D108BD9-81ED-4DB2-BD59-A6C34878D82A}">
                    <a16:rowId xmlns:a16="http://schemas.microsoft.com/office/drawing/2014/main" val="10001"/>
                  </a:ext>
                </a:extLst>
              </a:tr>
              <a:tr h="304800">
                <a:tc>
                  <a:txBody>
                    <a:bodyPr/>
                    <a:lstStyle/>
                    <a:p>
                      <a:pPr algn="l">
                        <a:lnSpc>
                          <a:spcPct val="99600"/>
                        </a:lnSpc>
                      </a:pPr>
                      <a:r>
                        <a:rPr sz="1800" b="1" dirty="0">
                          <a:solidFill>
                            <a:srgbClr val="FFFFFF"/>
                          </a:solidFill>
                          <a:latin typeface="Calibri"/>
                          <a:ea typeface="Calibri"/>
                        </a:rPr>
                        <a:t>Revenue growth</a:t>
                      </a:r>
                    </a:p>
                  </a:txBody>
                  <a:tcPr marL="27432" marR="27432" marT="0" marB="0" anchor="ctr">
                    <a:lnL w="6350" cmpd="sng">
                      <a:solidFill>
                        <a:srgbClr val="000000"/>
                      </a:solidFill>
                      <a:prstDash val="solid"/>
                    </a:lnL>
                    <a:lnR w="6350" cmpd="sng">
                      <a:solidFill>
                        <a:srgbClr val="305B7D"/>
                      </a:solidFill>
                      <a:prstDash val="solid"/>
                    </a:lnR>
                    <a:lnT w="6350" cmpd="sng">
                      <a:solidFill>
                        <a:srgbClr val="305B7D"/>
                      </a:solidFill>
                      <a:prstDash val="solid"/>
                    </a:lnT>
                    <a:lnB w="6350" cmpd="sng">
                      <a:solidFill>
                        <a:srgbClr val="305B7D"/>
                      </a:solidFill>
                      <a:prstDash val="solid"/>
                    </a:lnB>
                    <a:noFill/>
                  </a:tcPr>
                </a:tc>
                <a:tc>
                  <a:txBody>
                    <a:bodyPr/>
                    <a:lstStyle/>
                    <a:p>
                      <a:pPr algn="ctr">
                        <a:lnSpc>
                          <a:spcPct val="99600"/>
                        </a:lnSpc>
                      </a:pPr>
                      <a:r>
                        <a:rPr sz="1800" b="1" dirty="0">
                          <a:solidFill>
                            <a:srgbClr val="FFFFFF"/>
                          </a:solidFill>
                          <a:latin typeface="Calibri"/>
                          <a:ea typeface="Calibri"/>
                        </a:rPr>
                        <a:t>2%</a:t>
                      </a:r>
                    </a:p>
                  </a:txBody>
                  <a:tcPr marL="27432" marR="9144" marT="0" marB="0" anchor="ctr">
                    <a:lnL w="6350" cmpd="sng">
                      <a:solidFill>
                        <a:srgbClr val="305B7D"/>
                      </a:solidFill>
                      <a:prstDash val="solid"/>
                    </a:lnL>
                    <a:lnR w="6350" cmpd="sng">
                      <a:solidFill>
                        <a:srgbClr val="305B7D"/>
                      </a:solidFill>
                      <a:prstDash val="solid"/>
                    </a:lnR>
                    <a:lnT w="6350" cmpd="sng">
                      <a:solidFill>
                        <a:srgbClr val="305B7D"/>
                      </a:solidFill>
                      <a:prstDash val="solid"/>
                    </a:lnT>
                    <a:lnB w="6350" cmpd="sng">
                      <a:solidFill>
                        <a:srgbClr val="305B7D"/>
                      </a:solidFill>
                      <a:prstDash val="solid"/>
                    </a:lnB>
                    <a:noFill/>
                  </a:tcPr>
                </a:tc>
                <a:tc>
                  <a:txBody>
                    <a:bodyPr/>
                    <a:lstStyle/>
                    <a:p>
                      <a:endParaRPr sz="100" dirty="0"/>
                    </a:p>
                  </a:txBody>
                  <a:tcPr marL="0" marR="0" marT="0" marB="0" anchor="b">
                    <a:lnL w="6350" cmpd="sng">
                      <a:solidFill>
                        <a:srgbClr val="305B7D"/>
                      </a:solidFill>
                      <a:prstDash val="solid"/>
                    </a:lnL>
                    <a:lnR w="6350" cmpd="sng">
                      <a:solidFill>
                        <a:srgbClr val="305B7D"/>
                      </a:solidFill>
                      <a:prstDash val="solid"/>
                    </a:lnR>
                    <a:lnT w="6350" cmpd="sng">
                      <a:solidFill>
                        <a:srgbClr val="305B7D"/>
                      </a:solidFill>
                      <a:prstDash val="solid"/>
                    </a:lnT>
                    <a:lnB w="6350" cmpd="sng">
                      <a:solidFill>
                        <a:srgbClr val="305B7D"/>
                      </a:solidFill>
                      <a:prstDash val="solid"/>
                    </a:lnB>
                    <a:noFill/>
                  </a:tcPr>
                </a:tc>
                <a:tc>
                  <a:txBody>
                    <a:bodyPr/>
                    <a:lstStyle/>
                    <a:p>
                      <a:pPr algn="ctr">
                        <a:lnSpc>
                          <a:spcPct val="99600"/>
                        </a:lnSpc>
                      </a:pPr>
                      <a:r>
                        <a:rPr sz="1800" b="1" dirty="0">
                          <a:solidFill>
                            <a:srgbClr val="FFFFFF"/>
                          </a:solidFill>
                          <a:latin typeface="Calibri"/>
                          <a:ea typeface="Calibri"/>
                        </a:rPr>
                        <a:t>14%</a:t>
                      </a:r>
                    </a:p>
                  </a:txBody>
                  <a:tcPr marL="27432" marR="9144" marT="0" marB="0" anchor="ctr">
                    <a:lnL w="6350" cmpd="sng">
                      <a:solidFill>
                        <a:srgbClr val="305B7D"/>
                      </a:solidFill>
                      <a:prstDash val="solid"/>
                    </a:lnL>
                    <a:lnR w="6350" cmpd="sng">
                      <a:solidFill>
                        <a:srgbClr val="305B7D"/>
                      </a:solidFill>
                      <a:prstDash val="solid"/>
                    </a:lnR>
                    <a:lnT w="6350" cmpd="sng">
                      <a:solidFill>
                        <a:srgbClr val="305B7D"/>
                      </a:solidFill>
                      <a:prstDash val="solid"/>
                    </a:lnT>
                    <a:lnB w="6350" cmpd="sng">
                      <a:solidFill>
                        <a:srgbClr val="305B7D"/>
                      </a:solidFill>
                      <a:prstDash val="solid"/>
                    </a:lnB>
                    <a:noFill/>
                  </a:tcPr>
                </a:tc>
                <a:tc>
                  <a:txBody>
                    <a:bodyPr/>
                    <a:lstStyle/>
                    <a:p>
                      <a:endParaRPr sz="100" dirty="0"/>
                    </a:p>
                  </a:txBody>
                  <a:tcPr marL="0" marR="0" marT="0" marB="0" anchor="b">
                    <a:lnL w="6350" cmpd="sng">
                      <a:solidFill>
                        <a:srgbClr val="305B7D"/>
                      </a:solidFill>
                      <a:prstDash val="solid"/>
                    </a:lnL>
                    <a:lnR w="6350" cmpd="sng">
                      <a:solidFill>
                        <a:srgbClr val="000000"/>
                      </a:solidFill>
                      <a:prstDash val="solid"/>
                    </a:lnR>
                    <a:lnT w="6350" cmpd="sng">
                      <a:solidFill>
                        <a:srgbClr val="305B7D"/>
                      </a:solidFill>
                      <a:prstDash val="solid"/>
                    </a:lnT>
                    <a:lnB w="6350" cmpd="sng">
                      <a:solidFill>
                        <a:srgbClr val="305B7D"/>
                      </a:solidFill>
                      <a:prstDash val="solid"/>
                    </a:lnB>
                    <a:noFill/>
                  </a:tcPr>
                </a:tc>
                <a:extLst>
                  <a:ext uri="{0D108BD9-81ED-4DB2-BD59-A6C34878D82A}">
                    <a16:rowId xmlns:a16="http://schemas.microsoft.com/office/drawing/2014/main" val="10002"/>
                  </a:ext>
                </a:extLst>
              </a:tr>
              <a:tr h="304800">
                <a:tc>
                  <a:txBody>
                    <a:bodyPr/>
                    <a:lstStyle/>
                    <a:p>
                      <a:pPr algn="l">
                        <a:lnSpc>
                          <a:spcPct val="99600"/>
                        </a:lnSpc>
                      </a:pPr>
                      <a:r>
                        <a:rPr sz="1800" b="1" dirty="0">
                          <a:solidFill>
                            <a:srgbClr val="FFFFFF"/>
                          </a:solidFill>
                          <a:latin typeface="Calibri"/>
                          <a:ea typeface="Calibri"/>
                        </a:rPr>
                        <a:t>Gross profit</a:t>
                      </a:r>
                    </a:p>
                  </a:txBody>
                  <a:tcPr marL="27432" marR="27432" marT="0" marB="0" anchor="ctr">
                    <a:lnL w="6350" cmpd="sng">
                      <a:solidFill>
                        <a:srgbClr val="000000"/>
                      </a:solidFill>
                      <a:prstDash val="solid"/>
                    </a:lnL>
                    <a:lnR w="6350" cmpd="sng">
                      <a:solidFill>
                        <a:srgbClr val="305B7D"/>
                      </a:solidFill>
                      <a:prstDash val="solid"/>
                    </a:lnR>
                    <a:lnT w="6350" cmpd="sng">
                      <a:solidFill>
                        <a:srgbClr val="305B7D"/>
                      </a:solidFill>
                      <a:prstDash val="solid"/>
                    </a:lnT>
                    <a:lnB w="6350" cmpd="sng">
                      <a:solidFill>
                        <a:srgbClr val="305B7D"/>
                      </a:solidFill>
                      <a:prstDash val="solid"/>
                    </a:lnB>
                    <a:noFill/>
                  </a:tcPr>
                </a:tc>
                <a:tc>
                  <a:txBody>
                    <a:bodyPr/>
                    <a:lstStyle/>
                    <a:p>
                      <a:pPr algn="ctr">
                        <a:lnSpc>
                          <a:spcPct val="99600"/>
                        </a:lnSpc>
                      </a:pPr>
                      <a:r>
                        <a:rPr sz="1800" b="1" dirty="0">
                          <a:solidFill>
                            <a:srgbClr val="FFFFFF"/>
                          </a:solidFill>
                          <a:latin typeface="Calibri"/>
                          <a:ea typeface="Calibri"/>
                        </a:rPr>
                        <a:t>22.4</a:t>
                      </a:r>
                    </a:p>
                  </a:txBody>
                  <a:tcPr marL="27432" marR="9144" marT="0" marB="0" anchor="ctr">
                    <a:lnL w="6350" cmpd="sng">
                      <a:solidFill>
                        <a:srgbClr val="305B7D"/>
                      </a:solidFill>
                      <a:prstDash val="solid"/>
                    </a:lnL>
                    <a:lnR w="6350" cmpd="sng">
                      <a:solidFill>
                        <a:srgbClr val="305B7D"/>
                      </a:solidFill>
                      <a:prstDash val="solid"/>
                    </a:lnR>
                    <a:lnT w="6350" cmpd="sng">
                      <a:solidFill>
                        <a:srgbClr val="305B7D"/>
                      </a:solidFill>
                      <a:prstDash val="solid"/>
                    </a:lnT>
                    <a:lnB w="6350" cmpd="sng">
                      <a:solidFill>
                        <a:srgbClr val="305B7D"/>
                      </a:solidFill>
                      <a:prstDash val="solid"/>
                    </a:lnB>
                    <a:noFill/>
                  </a:tcPr>
                </a:tc>
                <a:tc>
                  <a:txBody>
                    <a:bodyPr/>
                    <a:lstStyle/>
                    <a:p>
                      <a:pPr algn="ctr">
                        <a:lnSpc>
                          <a:spcPct val="99600"/>
                        </a:lnSpc>
                      </a:pPr>
                      <a:r>
                        <a:rPr sz="1800" b="1" dirty="0">
                          <a:solidFill>
                            <a:srgbClr val="FFFFFF"/>
                          </a:solidFill>
                          <a:latin typeface="Calibri"/>
                          <a:ea typeface="Calibri"/>
                        </a:rPr>
                        <a:t>81%</a:t>
                      </a:r>
                    </a:p>
                  </a:txBody>
                  <a:tcPr marL="27432" marR="9144" marT="0" marB="0" anchor="ctr">
                    <a:lnL w="6350" cmpd="sng">
                      <a:solidFill>
                        <a:srgbClr val="305B7D"/>
                      </a:solidFill>
                      <a:prstDash val="solid"/>
                    </a:lnL>
                    <a:lnR w="6350" cmpd="sng">
                      <a:solidFill>
                        <a:srgbClr val="305B7D"/>
                      </a:solidFill>
                      <a:prstDash val="solid"/>
                    </a:lnR>
                    <a:lnT w="6350" cmpd="sng">
                      <a:solidFill>
                        <a:srgbClr val="305B7D"/>
                      </a:solidFill>
                      <a:prstDash val="solid"/>
                    </a:lnT>
                    <a:lnB w="6350" cmpd="sng">
                      <a:solidFill>
                        <a:srgbClr val="305B7D"/>
                      </a:solidFill>
                      <a:prstDash val="solid"/>
                    </a:lnB>
                    <a:noFill/>
                  </a:tcPr>
                </a:tc>
                <a:tc>
                  <a:txBody>
                    <a:bodyPr/>
                    <a:lstStyle/>
                    <a:p>
                      <a:pPr algn="ctr">
                        <a:lnSpc>
                          <a:spcPct val="99600"/>
                        </a:lnSpc>
                      </a:pPr>
                      <a:r>
                        <a:rPr sz="1800" b="1" dirty="0">
                          <a:solidFill>
                            <a:srgbClr val="FFFFFF"/>
                          </a:solidFill>
                          <a:latin typeface="Calibri"/>
                          <a:ea typeface="Calibri"/>
                        </a:rPr>
                        <a:t>21.6</a:t>
                      </a:r>
                    </a:p>
                  </a:txBody>
                  <a:tcPr marL="27432" marR="9144" marT="0" marB="0" anchor="ctr">
                    <a:lnL w="6350" cmpd="sng">
                      <a:solidFill>
                        <a:srgbClr val="305B7D"/>
                      </a:solidFill>
                      <a:prstDash val="solid"/>
                    </a:lnL>
                    <a:lnR w="6350" cmpd="sng">
                      <a:solidFill>
                        <a:srgbClr val="305B7D"/>
                      </a:solidFill>
                      <a:prstDash val="solid"/>
                    </a:lnR>
                    <a:lnT w="6350" cmpd="sng">
                      <a:solidFill>
                        <a:srgbClr val="305B7D"/>
                      </a:solidFill>
                      <a:prstDash val="solid"/>
                    </a:lnT>
                    <a:lnB w="6350" cmpd="sng">
                      <a:solidFill>
                        <a:srgbClr val="305B7D"/>
                      </a:solidFill>
                      <a:prstDash val="solid"/>
                    </a:lnB>
                    <a:noFill/>
                  </a:tcPr>
                </a:tc>
                <a:tc>
                  <a:txBody>
                    <a:bodyPr/>
                    <a:lstStyle/>
                    <a:p>
                      <a:pPr algn="ctr">
                        <a:lnSpc>
                          <a:spcPct val="99600"/>
                        </a:lnSpc>
                      </a:pPr>
                      <a:r>
                        <a:rPr sz="1800" b="1" dirty="0">
                          <a:solidFill>
                            <a:srgbClr val="FFFFFF"/>
                          </a:solidFill>
                          <a:latin typeface="Calibri"/>
                          <a:ea typeface="Calibri"/>
                        </a:rPr>
                        <a:t>79%</a:t>
                      </a:r>
                    </a:p>
                  </a:txBody>
                  <a:tcPr marL="27432" marR="9144" marT="0" marB="0" anchor="ctr">
                    <a:lnL w="6350" cmpd="sng">
                      <a:solidFill>
                        <a:srgbClr val="305B7D"/>
                      </a:solidFill>
                      <a:prstDash val="solid"/>
                    </a:lnL>
                    <a:lnR w="6350" cmpd="sng">
                      <a:solidFill>
                        <a:srgbClr val="000000"/>
                      </a:solidFill>
                      <a:prstDash val="solid"/>
                    </a:lnR>
                    <a:lnT w="6350" cmpd="sng">
                      <a:solidFill>
                        <a:srgbClr val="305B7D"/>
                      </a:solidFill>
                      <a:prstDash val="solid"/>
                    </a:lnT>
                    <a:lnB w="6350" cmpd="sng">
                      <a:solidFill>
                        <a:srgbClr val="305B7D"/>
                      </a:solidFill>
                      <a:prstDash val="solid"/>
                    </a:lnB>
                    <a:noFill/>
                  </a:tcPr>
                </a:tc>
                <a:extLst>
                  <a:ext uri="{0D108BD9-81ED-4DB2-BD59-A6C34878D82A}">
                    <a16:rowId xmlns:a16="http://schemas.microsoft.com/office/drawing/2014/main" val="10003"/>
                  </a:ext>
                </a:extLst>
              </a:tr>
              <a:tr h="304800">
                <a:tc>
                  <a:txBody>
                    <a:bodyPr/>
                    <a:lstStyle/>
                    <a:p>
                      <a:pPr algn="l">
                        <a:lnSpc>
                          <a:spcPct val="99600"/>
                        </a:lnSpc>
                      </a:pPr>
                      <a:r>
                        <a:rPr sz="1800" b="1" dirty="0">
                          <a:solidFill>
                            <a:srgbClr val="FFFFFF"/>
                          </a:solidFill>
                          <a:latin typeface="Calibri"/>
                          <a:ea typeface="Calibri"/>
                        </a:rPr>
                        <a:t>R&amp;D</a:t>
                      </a:r>
                    </a:p>
                  </a:txBody>
                  <a:tcPr marL="27432" marR="27432" marT="0" marB="0" anchor="ctr">
                    <a:lnL w="6350" cmpd="sng">
                      <a:solidFill>
                        <a:srgbClr val="000000"/>
                      </a:solidFill>
                      <a:prstDash val="solid"/>
                    </a:lnL>
                    <a:lnR w="6350" cmpd="sng">
                      <a:solidFill>
                        <a:srgbClr val="305B7D"/>
                      </a:solidFill>
                      <a:prstDash val="solid"/>
                    </a:lnR>
                    <a:lnT w="6350" cmpd="sng">
                      <a:solidFill>
                        <a:srgbClr val="305B7D"/>
                      </a:solidFill>
                      <a:prstDash val="solid"/>
                    </a:lnT>
                    <a:lnB w="6350" cmpd="sng">
                      <a:solidFill>
                        <a:srgbClr val="305B7D"/>
                      </a:solidFill>
                      <a:prstDash val="solid"/>
                    </a:lnB>
                    <a:noFill/>
                  </a:tcPr>
                </a:tc>
                <a:tc>
                  <a:txBody>
                    <a:bodyPr/>
                    <a:lstStyle/>
                    <a:p>
                      <a:pPr algn="ctr">
                        <a:lnSpc>
                          <a:spcPct val="99600"/>
                        </a:lnSpc>
                      </a:pPr>
                      <a:r>
                        <a:rPr sz="1800" b="1" dirty="0">
                          <a:solidFill>
                            <a:srgbClr val="FFFFFF"/>
                          </a:solidFill>
                          <a:latin typeface="Calibri"/>
                          <a:ea typeface="Calibri"/>
                        </a:rPr>
                        <a:t>2.5</a:t>
                      </a:r>
                    </a:p>
                  </a:txBody>
                  <a:tcPr marL="27432" marR="9144" marT="0" marB="0" anchor="ctr">
                    <a:lnL w="6350" cmpd="sng">
                      <a:solidFill>
                        <a:srgbClr val="305B7D"/>
                      </a:solidFill>
                      <a:prstDash val="solid"/>
                    </a:lnL>
                    <a:lnR w="6350" cmpd="sng">
                      <a:solidFill>
                        <a:srgbClr val="305B7D"/>
                      </a:solidFill>
                      <a:prstDash val="solid"/>
                    </a:lnR>
                    <a:lnT w="6350" cmpd="sng">
                      <a:solidFill>
                        <a:srgbClr val="305B7D"/>
                      </a:solidFill>
                      <a:prstDash val="solid"/>
                    </a:lnT>
                    <a:lnB w="6350" cmpd="sng">
                      <a:solidFill>
                        <a:srgbClr val="305B7D"/>
                      </a:solidFill>
                      <a:prstDash val="solid"/>
                    </a:lnB>
                    <a:noFill/>
                  </a:tcPr>
                </a:tc>
                <a:tc>
                  <a:txBody>
                    <a:bodyPr/>
                    <a:lstStyle/>
                    <a:p>
                      <a:pPr algn="ctr">
                        <a:lnSpc>
                          <a:spcPct val="99600"/>
                        </a:lnSpc>
                      </a:pPr>
                      <a:r>
                        <a:rPr sz="1800" b="1" dirty="0">
                          <a:solidFill>
                            <a:srgbClr val="FFFFFF"/>
                          </a:solidFill>
                          <a:latin typeface="Calibri"/>
                          <a:ea typeface="Calibri"/>
                        </a:rPr>
                        <a:t>9%</a:t>
                      </a:r>
                    </a:p>
                  </a:txBody>
                  <a:tcPr marL="27432" marR="9144" marT="0" marB="0" anchor="ctr">
                    <a:lnL w="6350" cmpd="sng">
                      <a:solidFill>
                        <a:srgbClr val="305B7D"/>
                      </a:solidFill>
                      <a:prstDash val="solid"/>
                    </a:lnL>
                    <a:lnR w="6350" cmpd="sng">
                      <a:solidFill>
                        <a:srgbClr val="305B7D"/>
                      </a:solidFill>
                      <a:prstDash val="solid"/>
                    </a:lnR>
                    <a:lnT w="6350" cmpd="sng">
                      <a:solidFill>
                        <a:srgbClr val="305B7D"/>
                      </a:solidFill>
                      <a:prstDash val="solid"/>
                    </a:lnT>
                    <a:lnB w="6350" cmpd="sng">
                      <a:solidFill>
                        <a:srgbClr val="305B7D"/>
                      </a:solidFill>
                      <a:prstDash val="solid"/>
                    </a:lnB>
                    <a:noFill/>
                  </a:tcPr>
                </a:tc>
                <a:tc>
                  <a:txBody>
                    <a:bodyPr/>
                    <a:lstStyle/>
                    <a:p>
                      <a:pPr algn="ctr">
                        <a:lnSpc>
                          <a:spcPct val="99600"/>
                        </a:lnSpc>
                      </a:pPr>
                      <a:r>
                        <a:rPr sz="1800" b="1" dirty="0">
                          <a:solidFill>
                            <a:srgbClr val="FFFFFF"/>
                          </a:solidFill>
                          <a:latin typeface="Calibri"/>
                          <a:ea typeface="Calibri"/>
                        </a:rPr>
                        <a:t>1.8</a:t>
                      </a:r>
                    </a:p>
                  </a:txBody>
                  <a:tcPr marL="27432" marR="9144" marT="0" marB="0" anchor="ctr">
                    <a:lnL w="6350" cmpd="sng">
                      <a:solidFill>
                        <a:srgbClr val="305B7D"/>
                      </a:solidFill>
                      <a:prstDash val="solid"/>
                    </a:lnL>
                    <a:lnR w="6350" cmpd="sng">
                      <a:solidFill>
                        <a:srgbClr val="305B7D"/>
                      </a:solidFill>
                      <a:prstDash val="solid"/>
                    </a:lnR>
                    <a:lnT w="6350" cmpd="sng">
                      <a:solidFill>
                        <a:srgbClr val="305B7D"/>
                      </a:solidFill>
                      <a:prstDash val="solid"/>
                    </a:lnT>
                    <a:lnB w="6350" cmpd="sng">
                      <a:solidFill>
                        <a:srgbClr val="305B7D"/>
                      </a:solidFill>
                      <a:prstDash val="solid"/>
                    </a:lnB>
                    <a:noFill/>
                  </a:tcPr>
                </a:tc>
                <a:tc>
                  <a:txBody>
                    <a:bodyPr/>
                    <a:lstStyle/>
                    <a:p>
                      <a:pPr algn="ctr">
                        <a:lnSpc>
                          <a:spcPct val="96280"/>
                        </a:lnSpc>
                      </a:pPr>
                      <a:r>
                        <a:rPr sz="1800" b="1" dirty="0">
                          <a:solidFill>
                            <a:srgbClr val="FFFFFF"/>
                          </a:solidFill>
                          <a:latin typeface="Calibri"/>
                          <a:ea typeface="Calibri"/>
                        </a:rPr>
                        <a:t>7%</a:t>
                      </a:r>
                    </a:p>
                  </a:txBody>
                  <a:tcPr marL="27432" marR="9144" marT="0" marB="0" anchor="ctr">
                    <a:lnL w="6350" cmpd="sng">
                      <a:solidFill>
                        <a:srgbClr val="305B7D"/>
                      </a:solidFill>
                      <a:prstDash val="solid"/>
                    </a:lnL>
                    <a:lnR w="6350" cmpd="sng">
                      <a:solidFill>
                        <a:srgbClr val="000000"/>
                      </a:solidFill>
                      <a:prstDash val="solid"/>
                    </a:lnR>
                    <a:lnT w="6350" cmpd="sng">
                      <a:solidFill>
                        <a:srgbClr val="305B7D"/>
                      </a:solidFill>
                      <a:prstDash val="solid"/>
                    </a:lnT>
                    <a:lnB w="6350" cmpd="sng">
                      <a:solidFill>
                        <a:srgbClr val="305B7D"/>
                      </a:solidFill>
                      <a:prstDash val="solid"/>
                    </a:lnB>
                    <a:noFill/>
                  </a:tcPr>
                </a:tc>
                <a:extLst>
                  <a:ext uri="{0D108BD9-81ED-4DB2-BD59-A6C34878D82A}">
                    <a16:rowId xmlns:a16="http://schemas.microsoft.com/office/drawing/2014/main" val="10004"/>
                  </a:ext>
                </a:extLst>
              </a:tr>
              <a:tr h="304800">
                <a:tc>
                  <a:txBody>
                    <a:bodyPr/>
                    <a:lstStyle/>
                    <a:p>
                      <a:pPr algn="l">
                        <a:lnSpc>
                          <a:spcPct val="99600"/>
                        </a:lnSpc>
                      </a:pPr>
                      <a:r>
                        <a:rPr sz="1800" b="1" dirty="0">
                          <a:solidFill>
                            <a:srgbClr val="FFFFFF"/>
                          </a:solidFill>
                          <a:latin typeface="Calibri"/>
                          <a:ea typeface="Calibri"/>
                        </a:rPr>
                        <a:t>SG&amp;A</a:t>
                      </a:r>
                    </a:p>
                  </a:txBody>
                  <a:tcPr marL="27432" marR="27432" marT="0" marB="0" anchor="ctr">
                    <a:lnL w="6350" cmpd="sng">
                      <a:solidFill>
                        <a:srgbClr val="000000"/>
                      </a:solidFill>
                      <a:prstDash val="solid"/>
                    </a:lnL>
                    <a:lnR w="6350" cmpd="sng">
                      <a:solidFill>
                        <a:srgbClr val="305B7D"/>
                      </a:solidFill>
                      <a:prstDash val="solid"/>
                    </a:lnR>
                    <a:lnT w="6350" cmpd="sng">
                      <a:solidFill>
                        <a:srgbClr val="305B7D"/>
                      </a:solidFill>
                      <a:prstDash val="solid"/>
                    </a:lnT>
                    <a:lnB w="6350" cmpd="sng">
                      <a:solidFill>
                        <a:srgbClr val="305B7D"/>
                      </a:solidFill>
                      <a:prstDash val="solid"/>
                    </a:lnB>
                    <a:noFill/>
                  </a:tcPr>
                </a:tc>
                <a:tc>
                  <a:txBody>
                    <a:bodyPr/>
                    <a:lstStyle/>
                    <a:p>
                      <a:pPr algn="ctr">
                        <a:lnSpc>
                          <a:spcPct val="99600"/>
                        </a:lnSpc>
                      </a:pPr>
                      <a:r>
                        <a:rPr sz="1800" b="1" dirty="0">
                          <a:solidFill>
                            <a:srgbClr val="FFFFFF"/>
                          </a:solidFill>
                          <a:latin typeface="Calibri"/>
                          <a:ea typeface="Calibri"/>
                        </a:rPr>
                        <a:t>15.</a:t>
                      </a:r>
                      <a:r>
                        <a:rPr lang="en-US" sz="1800" b="1" dirty="0">
                          <a:solidFill>
                            <a:srgbClr val="FFFFFF"/>
                          </a:solidFill>
                          <a:latin typeface="Calibri"/>
                          <a:ea typeface="Calibri"/>
                        </a:rPr>
                        <a:t>0</a:t>
                      </a:r>
                      <a:endParaRPr sz="1800" b="1" dirty="0">
                        <a:solidFill>
                          <a:srgbClr val="FFFFFF"/>
                        </a:solidFill>
                        <a:latin typeface="Calibri"/>
                        <a:ea typeface="Calibri"/>
                      </a:endParaRPr>
                    </a:p>
                  </a:txBody>
                  <a:tcPr marL="27432" marR="9144" marT="0" marB="0" anchor="ctr">
                    <a:lnL w="6350" cmpd="sng">
                      <a:solidFill>
                        <a:srgbClr val="305B7D"/>
                      </a:solidFill>
                      <a:prstDash val="solid"/>
                    </a:lnL>
                    <a:lnR w="6350" cmpd="sng">
                      <a:solidFill>
                        <a:srgbClr val="305B7D"/>
                      </a:solidFill>
                      <a:prstDash val="solid"/>
                    </a:lnR>
                    <a:lnT w="6350" cmpd="sng">
                      <a:solidFill>
                        <a:srgbClr val="305B7D"/>
                      </a:solidFill>
                      <a:prstDash val="solid"/>
                    </a:lnT>
                    <a:lnB w="6350" cmpd="sng">
                      <a:solidFill>
                        <a:srgbClr val="305B7D"/>
                      </a:solidFill>
                      <a:prstDash val="solid"/>
                    </a:lnB>
                    <a:noFill/>
                  </a:tcPr>
                </a:tc>
                <a:tc>
                  <a:txBody>
                    <a:bodyPr/>
                    <a:lstStyle/>
                    <a:p>
                      <a:pPr algn="ctr">
                        <a:lnSpc>
                          <a:spcPct val="99600"/>
                        </a:lnSpc>
                      </a:pPr>
                      <a:r>
                        <a:rPr sz="1800" b="1" dirty="0">
                          <a:solidFill>
                            <a:srgbClr val="FFFFFF"/>
                          </a:solidFill>
                          <a:latin typeface="Calibri"/>
                          <a:ea typeface="Calibri"/>
                        </a:rPr>
                        <a:t>5</a:t>
                      </a:r>
                      <a:r>
                        <a:rPr lang="en-US" sz="1800" b="1" dirty="0">
                          <a:solidFill>
                            <a:srgbClr val="FFFFFF"/>
                          </a:solidFill>
                          <a:latin typeface="Calibri"/>
                          <a:ea typeface="Calibri"/>
                        </a:rPr>
                        <a:t>4</a:t>
                      </a:r>
                      <a:r>
                        <a:rPr sz="1800" b="1" dirty="0">
                          <a:solidFill>
                            <a:srgbClr val="FFFFFF"/>
                          </a:solidFill>
                          <a:latin typeface="Calibri"/>
                          <a:ea typeface="Calibri"/>
                        </a:rPr>
                        <a:t>%</a:t>
                      </a:r>
                    </a:p>
                  </a:txBody>
                  <a:tcPr marL="27432" marR="9144" marT="0" marB="0" anchor="ctr">
                    <a:lnL w="6350" cmpd="sng">
                      <a:solidFill>
                        <a:srgbClr val="305B7D"/>
                      </a:solidFill>
                      <a:prstDash val="solid"/>
                    </a:lnL>
                    <a:lnR w="6350" cmpd="sng">
                      <a:solidFill>
                        <a:srgbClr val="305B7D"/>
                      </a:solidFill>
                      <a:prstDash val="solid"/>
                    </a:lnR>
                    <a:lnT w="6350" cmpd="sng">
                      <a:solidFill>
                        <a:srgbClr val="305B7D"/>
                      </a:solidFill>
                      <a:prstDash val="solid"/>
                    </a:lnT>
                    <a:lnB w="6350" cmpd="sng">
                      <a:solidFill>
                        <a:srgbClr val="305B7D"/>
                      </a:solidFill>
                      <a:prstDash val="solid"/>
                    </a:lnB>
                    <a:noFill/>
                  </a:tcPr>
                </a:tc>
                <a:tc>
                  <a:txBody>
                    <a:bodyPr/>
                    <a:lstStyle/>
                    <a:p>
                      <a:pPr algn="ctr">
                        <a:lnSpc>
                          <a:spcPct val="99600"/>
                        </a:lnSpc>
                      </a:pPr>
                      <a:r>
                        <a:rPr sz="1800" b="1" dirty="0">
                          <a:solidFill>
                            <a:srgbClr val="FFFFFF"/>
                          </a:solidFill>
                          <a:latin typeface="Calibri"/>
                          <a:ea typeface="Calibri"/>
                        </a:rPr>
                        <a:t>10.6</a:t>
                      </a:r>
                    </a:p>
                  </a:txBody>
                  <a:tcPr marL="27432" marR="9144" marT="0" marB="0" anchor="ctr">
                    <a:lnL w="6350" cmpd="sng">
                      <a:solidFill>
                        <a:srgbClr val="305B7D"/>
                      </a:solidFill>
                      <a:prstDash val="solid"/>
                    </a:lnL>
                    <a:lnR w="6350" cmpd="sng">
                      <a:solidFill>
                        <a:srgbClr val="305B7D"/>
                      </a:solidFill>
                      <a:prstDash val="solid"/>
                    </a:lnR>
                    <a:lnT w="6350" cmpd="sng">
                      <a:solidFill>
                        <a:srgbClr val="305B7D"/>
                      </a:solidFill>
                      <a:prstDash val="solid"/>
                    </a:lnT>
                    <a:lnB w="6350" cmpd="sng">
                      <a:solidFill>
                        <a:srgbClr val="305B7D"/>
                      </a:solidFill>
                      <a:prstDash val="solid"/>
                    </a:lnB>
                    <a:noFill/>
                  </a:tcPr>
                </a:tc>
                <a:tc>
                  <a:txBody>
                    <a:bodyPr/>
                    <a:lstStyle/>
                    <a:p>
                      <a:pPr algn="ctr">
                        <a:lnSpc>
                          <a:spcPct val="99600"/>
                        </a:lnSpc>
                      </a:pPr>
                      <a:r>
                        <a:rPr sz="1800" b="1" dirty="0">
                          <a:solidFill>
                            <a:srgbClr val="FFFFFF"/>
                          </a:solidFill>
                          <a:latin typeface="Calibri"/>
                          <a:ea typeface="Calibri"/>
                        </a:rPr>
                        <a:t>39%</a:t>
                      </a:r>
                    </a:p>
                  </a:txBody>
                  <a:tcPr marL="27432" marR="9144" marT="0" marB="0" anchor="ctr">
                    <a:lnL w="6350" cmpd="sng">
                      <a:solidFill>
                        <a:srgbClr val="305B7D"/>
                      </a:solidFill>
                      <a:prstDash val="solid"/>
                    </a:lnL>
                    <a:lnR w="6350" cmpd="sng">
                      <a:solidFill>
                        <a:srgbClr val="000000"/>
                      </a:solidFill>
                      <a:prstDash val="solid"/>
                    </a:lnR>
                    <a:lnT w="6350" cmpd="sng">
                      <a:solidFill>
                        <a:srgbClr val="305B7D"/>
                      </a:solidFill>
                      <a:prstDash val="solid"/>
                    </a:lnT>
                    <a:lnB w="6350" cmpd="sng">
                      <a:solidFill>
                        <a:srgbClr val="305B7D"/>
                      </a:solidFill>
                      <a:prstDash val="solid"/>
                    </a:lnB>
                    <a:noFill/>
                  </a:tcPr>
                </a:tc>
                <a:extLst>
                  <a:ext uri="{0D108BD9-81ED-4DB2-BD59-A6C34878D82A}">
                    <a16:rowId xmlns:a16="http://schemas.microsoft.com/office/drawing/2014/main" val="10005"/>
                  </a:ext>
                </a:extLst>
              </a:tr>
              <a:tr h="304800">
                <a:tc>
                  <a:txBody>
                    <a:bodyPr/>
                    <a:lstStyle/>
                    <a:p>
                      <a:pPr algn="l">
                        <a:lnSpc>
                          <a:spcPct val="99600"/>
                        </a:lnSpc>
                      </a:pPr>
                      <a:r>
                        <a:rPr sz="1800" b="1" dirty="0">
                          <a:solidFill>
                            <a:srgbClr val="FFFFFF"/>
                          </a:solidFill>
                          <a:latin typeface="Calibri"/>
                          <a:ea typeface="Calibri"/>
                        </a:rPr>
                        <a:t>    Total operating exp</a:t>
                      </a:r>
                    </a:p>
                  </a:txBody>
                  <a:tcPr marL="27432" marR="27432" marT="0" marB="0" anchor="ctr">
                    <a:lnL w="6350" cmpd="sng">
                      <a:solidFill>
                        <a:srgbClr val="000000"/>
                      </a:solidFill>
                      <a:prstDash val="solid"/>
                    </a:lnL>
                    <a:lnR w="6350" cmpd="sng">
                      <a:solidFill>
                        <a:srgbClr val="305B7D"/>
                      </a:solidFill>
                      <a:prstDash val="solid"/>
                    </a:lnR>
                    <a:lnT w="6350" cmpd="sng">
                      <a:solidFill>
                        <a:srgbClr val="305B7D"/>
                      </a:solidFill>
                      <a:prstDash val="solid"/>
                    </a:lnT>
                    <a:lnB w="6350" cmpd="sng">
                      <a:solidFill>
                        <a:srgbClr val="305B7D"/>
                      </a:solidFill>
                      <a:prstDash val="solid"/>
                    </a:lnB>
                    <a:noFill/>
                  </a:tcPr>
                </a:tc>
                <a:tc>
                  <a:txBody>
                    <a:bodyPr/>
                    <a:lstStyle/>
                    <a:p>
                      <a:pPr algn="ctr">
                        <a:lnSpc>
                          <a:spcPct val="99600"/>
                        </a:lnSpc>
                      </a:pPr>
                      <a:r>
                        <a:rPr sz="1800" b="1" dirty="0">
                          <a:solidFill>
                            <a:srgbClr val="FFFFFF"/>
                          </a:solidFill>
                          <a:latin typeface="Calibri"/>
                          <a:ea typeface="Calibri"/>
                        </a:rPr>
                        <a:t>17.</a:t>
                      </a:r>
                      <a:r>
                        <a:rPr lang="en-US" sz="1800" b="1" dirty="0">
                          <a:solidFill>
                            <a:srgbClr val="FFFFFF"/>
                          </a:solidFill>
                          <a:latin typeface="Calibri"/>
                          <a:ea typeface="Calibri"/>
                        </a:rPr>
                        <a:t>5</a:t>
                      </a:r>
                      <a:endParaRPr sz="1800" b="1" dirty="0">
                        <a:solidFill>
                          <a:srgbClr val="FFFFFF"/>
                        </a:solidFill>
                        <a:latin typeface="Calibri"/>
                        <a:ea typeface="Calibri"/>
                      </a:endParaRPr>
                    </a:p>
                  </a:txBody>
                  <a:tcPr marL="27432" marR="9144" marT="0" marB="0" anchor="ctr">
                    <a:lnL w="6350" cmpd="sng">
                      <a:solidFill>
                        <a:srgbClr val="305B7D"/>
                      </a:solidFill>
                      <a:prstDash val="solid"/>
                    </a:lnL>
                    <a:lnR w="6350" cmpd="sng">
                      <a:solidFill>
                        <a:srgbClr val="305B7D"/>
                      </a:solidFill>
                      <a:prstDash val="solid"/>
                    </a:lnR>
                    <a:lnT w="6350" cmpd="sng">
                      <a:solidFill>
                        <a:srgbClr val="305B7D"/>
                      </a:solidFill>
                      <a:prstDash val="solid"/>
                    </a:lnT>
                    <a:lnB w="6350" cmpd="sng">
                      <a:solidFill>
                        <a:srgbClr val="305B7D"/>
                      </a:solidFill>
                      <a:prstDash val="solid"/>
                    </a:lnB>
                    <a:noFill/>
                  </a:tcPr>
                </a:tc>
                <a:tc>
                  <a:txBody>
                    <a:bodyPr/>
                    <a:lstStyle/>
                    <a:p>
                      <a:pPr algn="ctr">
                        <a:lnSpc>
                          <a:spcPct val="99600"/>
                        </a:lnSpc>
                      </a:pPr>
                      <a:r>
                        <a:rPr sz="1800" b="1" dirty="0">
                          <a:solidFill>
                            <a:srgbClr val="FFFFFF"/>
                          </a:solidFill>
                          <a:latin typeface="Calibri"/>
                          <a:ea typeface="Calibri"/>
                        </a:rPr>
                        <a:t>6</a:t>
                      </a:r>
                      <a:r>
                        <a:rPr lang="en-US" sz="1800" b="1" dirty="0">
                          <a:solidFill>
                            <a:srgbClr val="FFFFFF"/>
                          </a:solidFill>
                          <a:latin typeface="Calibri"/>
                          <a:ea typeface="Calibri"/>
                        </a:rPr>
                        <a:t>3</a:t>
                      </a:r>
                      <a:r>
                        <a:rPr sz="1800" b="1" dirty="0">
                          <a:solidFill>
                            <a:srgbClr val="FFFFFF"/>
                          </a:solidFill>
                          <a:latin typeface="Calibri"/>
                          <a:ea typeface="Calibri"/>
                        </a:rPr>
                        <a:t>%</a:t>
                      </a:r>
                    </a:p>
                  </a:txBody>
                  <a:tcPr marL="27432" marR="9144" marT="0" marB="0" anchor="ctr">
                    <a:lnL w="6350" cmpd="sng">
                      <a:solidFill>
                        <a:srgbClr val="305B7D"/>
                      </a:solidFill>
                      <a:prstDash val="solid"/>
                    </a:lnL>
                    <a:lnR w="6350" cmpd="sng">
                      <a:solidFill>
                        <a:srgbClr val="305B7D"/>
                      </a:solidFill>
                      <a:prstDash val="solid"/>
                    </a:lnR>
                    <a:lnT w="6350" cmpd="sng">
                      <a:solidFill>
                        <a:srgbClr val="305B7D"/>
                      </a:solidFill>
                      <a:prstDash val="solid"/>
                    </a:lnT>
                    <a:lnB w="6350" cmpd="sng">
                      <a:solidFill>
                        <a:srgbClr val="305B7D"/>
                      </a:solidFill>
                      <a:prstDash val="solid"/>
                    </a:lnB>
                    <a:noFill/>
                  </a:tcPr>
                </a:tc>
                <a:tc>
                  <a:txBody>
                    <a:bodyPr/>
                    <a:lstStyle/>
                    <a:p>
                      <a:pPr algn="ctr">
                        <a:lnSpc>
                          <a:spcPct val="99600"/>
                        </a:lnSpc>
                      </a:pPr>
                      <a:r>
                        <a:rPr sz="1800" b="1" dirty="0">
                          <a:solidFill>
                            <a:srgbClr val="FFFFFF"/>
                          </a:solidFill>
                          <a:latin typeface="Calibri"/>
                          <a:ea typeface="Calibri"/>
                        </a:rPr>
                        <a:t>12.4</a:t>
                      </a:r>
                    </a:p>
                  </a:txBody>
                  <a:tcPr marL="27432" marR="9144" marT="0" marB="0" anchor="ctr">
                    <a:lnL w="6350" cmpd="sng">
                      <a:solidFill>
                        <a:srgbClr val="305B7D"/>
                      </a:solidFill>
                      <a:prstDash val="solid"/>
                    </a:lnL>
                    <a:lnR w="6350" cmpd="sng">
                      <a:solidFill>
                        <a:srgbClr val="305B7D"/>
                      </a:solidFill>
                      <a:prstDash val="solid"/>
                    </a:lnR>
                    <a:lnT w="6350" cmpd="sng">
                      <a:solidFill>
                        <a:srgbClr val="305B7D"/>
                      </a:solidFill>
                      <a:prstDash val="solid"/>
                    </a:lnT>
                    <a:lnB w="6350" cmpd="sng">
                      <a:solidFill>
                        <a:srgbClr val="305B7D"/>
                      </a:solidFill>
                      <a:prstDash val="solid"/>
                    </a:lnB>
                    <a:noFill/>
                  </a:tcPr>
                </a:tc>
                <a:tc>
                  <a:txBody>
                    <a:bodyPr/>
                    <a:lstStyle/>
                    <a:p>
                      <a:pPr algn="ctr">
                        <a:lnSpc>
                          <a:spcPct val="99600"/>
                        </a:lnSpc>
                      </a:pPr>
                      <a:r>
                        <a:rPr sz="1800" b="1" dirty="0">
                          <a:solidFill>
                            <a:srgbClr val="FFFFFF"/>
                          </a:solidFill>
                          <a:latin typeface="Calibri"/>
                          <a:ea typeface="Calibri"/>
                        </a:rPr>
                        <a:t>45%</a:t>
                      </a:r>
                    </a:p>
                  </a:txBody>
                  <a:tcPr marL="27432" marR="9144" marT="0" marB="0" anchor="ctr">
                    <a:lnL w="6350" cmpd="sng">
                      <a:solidFill>
                        <a:srgbClr val="305B7D"/>
                      </a:solidFill>
                      <a:prstDash val="solid"/>
                    </a:lnL>
                    <a:lnR w="6350" cmpd="sng">
                      <a:solidFill>
                        <a:srgbClr val="000000"/>
                      </a:solidFill>
                      <a:prstDash val="solid"/>
                    </a:lnR>
                    <a:lnT w="6350" cmpd="sng">
                      <a:solidFill>
                        <a:srgbClr val="305B7D"/>
                      </a:solidFill>
                      <a:prstDash val="solid"/>
                    </a:lnT>
                    <a:lnB w="6350" cmpd="sng">
                      <a:solidFill>
                        <a:srgbClr val="305B7D"/>
                      </a:solidFill>
                      <a:prstDash val="solid"/>
                    </a:lnB>
                    <a:noFill/>
                  </a:tcPr>
                </a:tc>
                <a:extLst>
                  <a:ext uri="{0D108BD9-81ED-4DB2-BD59-A6C34878D82A}">
                    <a16:rowId xmlns:a16="http://schemas.microsoft.com/office/drawing/2014/main" val="10006"/>
                  </a:ext>
                </a:extLst>
              </a:tr>
              <a:tr h="304800">
                <a:tc>
                  <a:txBody>
                    <a:bodyPr/>
                    <a:lstStyle/>
                    <a:p>
                      <a:pPr algn="l">
                        <a:lnSpc>
                          <a:spcPct val="99600"/>
                        </a:lnSpc>
                      </a:pPr>
                      <a:r>
                        <a:rPr sz="1800" b="1" dirty="0">
                          <a:solidFill>
                            <a:srgbClr val="FFFFFF"/>
                          </a:solidFill>
                          <a:latin typeface="Calibri"/>
                          <a:ea typeface="Calibri"/>
                        </a:rPr>
                        <a:t>Income from operations</a:t>
                      </a:r>
                    </a:p>
                  </a:txBody>
                  <a:tcPr marL="27432" marR="27432" marT="0" marB="0" anchor="ctr">
                    <a:lnL w="6350" cmpd="sng">
                      <a:solidFill>
                        <a:srgbClr val="000000"/>
                      </a:solidFill>
                      <a:prstDash val="solid"/>
                    </a:lnL>
                    <a:lnR w="6350" cmpd="sng">
                      <a:solidFill>
                        <a:srgbClr val="305B7D"/>
                      </a:solidFill>
                      <a:prstDash val="solid"/>
                    </a:lnR>
                    <a:lnT w="6350" cmpd="sng">
                      <a:solidFill>
                        <a:srgbClr val="305B7D"/>
                      </a:solidFill>
                      <a:prstDash val="solid"/>
                    </a:lnT>
                    <a:lnB w="6350" cmpd="sng">
                      <a:solidFill>
                        <a:srgbClr val="305B7D"/>
                      </a:solidFill>
                      <a:prstDash val="solid"/>
                    </a:lnB>
                    <a:noFill/>
                  </a:tcPr>
                </a:tc>
                <a:tc>
                  <a:txBody>
                    <a:bodyPr/>
                    <a:lstStyle/>
                    <a:p>
                      <a:pPr algn="ctr">
                        <a:lnSpc>
                          <a:spcPct val="99600"/>
                        </a:lnSpc>
                      </a:pPr>
                      <a:r>
                        <a:rPr sz="1800" b="1" dirty="0">
                          <a:solidFill>
                            <a:srgbClr val="FFFFFF"/>
                          </a:solidFill>
                          <a:latin typeface="Calibri"/>
                          <a:ea typeface="Calibri"/>
                        </a:rPr>
                        <a:t>4.</a:t>
                      </a:r>
                      <a:r>
                        <a:rPr lang="en-US" sz="1800" b="1" dirty="0">
                          <a:solidFill>
                            <a:srgbClr val="FFFFFF"/>
                          </a:solidFill>
                          <a:latin typeface="Calibri"/>
                          <a:ea typeface="Calibri"/>
                        </a:rPr>
                        <a:t>9</a:t>
                      </a:r>
                      <a:endParaRPr sz="1800" b="1" dirty="0">
                        <a:solidFill>
                          <a:srgbClr val="FFFFFF"/>
                        </a:solidFill>
                        <a:latin typeface="Calibri"/>
                        <a:ea typeface="Calibri"/>
                      </a:endParaRPr>
                    </a:p>
                  </a:txBody>
                  <a:tcPr marL="27432" marR="9144" marT="0" marB="0" anchor="ctr">
                    <a:lnL w="6350" cmpd="sng">
                      <a:solidFill>
                        <a:srgbClr val="305B7D"/>
                      </a:solidFill>
                      <a:prstDash val="solid"/>
                    </a:lnL>
                    <a:lnR w="6350" cmpd="sng">
                      <a:solidFill>
                        <a:srgbClr val="305B7D"/>
                      </a:solidFill>
                      <a:prstDash val="solid"/>
                    </a:lnR>
                    <a:lnT w="6350" cmpd="sng">
                      <a:solidFill>
                        <a:srgbClr val="305B7D"/>
                      </a:solidFill>
                      <a:prstDash val="solid"/>
                    </a:lnT>
                    <a:lnB w="6350" cmpd="sng">
                      <a:solidFill>
                        <a:srgbClr val="305B7D"/>
                      </a:solidFill>
                      <a:prstDash val="solid"/>
                    </a:lnB>
                    <a:noFill/>
                  </a:tcPr>
                </a:tc>
                <a:tc>
                  <a:txBody>
                    <a:bodyPr/>
                    <a:lstStyle/>
                    <a:p>
                      <a:pPr algn="ctr">
                        <a:lnSpc>
                          <a:spcPct val="99600"/>
                        </a:lnSpc>
                      </a:pPr>
                      <a:r>
                        <a:rPr sz="1800" b="1" dirty="0">
                          <a:solidFill>
                            <a:srgbClr val="FFFFFF"/>
                          </a:solidFill>
                          <a:latin typeface="Calibri"/>
                          <a:ea typeface="Calibri"/>
                        </a:rPr>
                        <a:t>1</a:t>
                      </a:r>
                      <a:r>
                        <a:rPr lang="en-US" sz="1800" b="1" dirty="0">
                          <a:solidFill>
                            <a:srgbClr val="FFFFFF"/>
                          </a:solidFill>
                          <a:latin typeface="Calibri"/>
                          <a:ea typeface="Calibri"/>
                        </a:rPr>
                        <a:t>8</a:t>
                      </a:r>
                      <a:r>
                        <a:rPr sz="1800" b="1" dirty="0">
                          <a:solidFill>
                            <a:srgbClr val="FFFFFF"/>
                          </a:solidFill>
                          <a:latin typeface="Calibri"/>
                          <a:ea typeface="Calibri"/>
                        </a:rPr>
                        <a:t>%</a:t>
                      </a:r>
                    </a:p>
                  </a:txBody>
                  <a:tcPr marL="27432" marR="9144" marT="0" marB="0" anchor="ctr">
                    <a:lnL w="6350" cmpd="sng">
                      <a:solidFill>
                        <a:srgbClr val="305B7D"/>
                      </a:solidFill>
                      <a:prstDash val="solid"/>
                    </a:lnL>
                    <a:lnR w="6350" cmpd="sng">
                      <a:solidFill>
                        <a:srgbClr val="305B7D"/>
                      </a:solidFill>
                      <a:prstDash val="solid"/>
                    </a:lnR>
                    <a:lnT w="6350" cmpd="sng">
                      <a:solidFill>
                        <a:srgbClr val="305B7D"/>
                      </a:solidFill>
                      <a:prstDash val="solid"/>
                    </a:lnT>
                    <a:lnB w="6350" cmpd="sng">
                      <a:solidFill>
                        <a:srgbClr val="305B7D"/>
                      </a:solidFill>
                      <a:prstDash val="solid"/>
                    </a:lnB>
                    <a:noFill/>
                  </a:tcPr>
                </a:tc>
                <a:tc>
                  <a:txBody>
                    <a:bodyPr/>
                    <a:lstStyle/>
                    <a:p>
                      <a:pPr algn="ctr">
                        <a:lnSpc>
                          <a:spcPct val="99600"/>
                        </a:lnSpc>
                      </a:pPr>
                      <a:r>
                        <a:rPr sz="1800" b="1" dirty="0">
                          <a:solidFill>
                            <a:srgbClr val="FFFFFF"/>
                          </a:solidFill>
                          <a:latin typeface="Calibri"/>
                          <a:ea typeface="Calibri"/>
                        </a:rPr>
                        <a:t>9.3</a:t>
                      </a:r>
                    </a:p>
                  </a:txBody>
                  <a:tcPr marL="27432" marR="9144" marT="0" marB="0" anchor="ctr">
                    <a:lnL w="6350" cmpd="sng">
                      <a:solidFill>
                        <a:srgbClr val="305B7D"/>
                      </a:solidFill>
                      <a:prstDash val="solid"/>
                    </a:lnL>
                    <a:lnR w="6350" cmpd="sng">
                      <a:solidFill>
                        <a:srgbClr val="305B7D"/>
                      </a:solidFill>
                      <a:prstDash val="solid"/>
                    </a:lnR>
                    <a:lnT w="6350" cmpd="sng">
                      <a:solidFill>
                        <a:srgbClr val="305B7D"/>
                      </a:solidFill>
                      <a:prstDash val="solid"/>
                    </a:lnT>
                    <a:lnB w="6350" cmpd="sng">
                      <a:solidFill>
                        <a:srgbClr val="305B7D"/>
                      </a:solidFill>
                      <a:prstDash val="solid"/>
                    </a:lnB>
                    <a:noFill/>
                  </a:tcPr>
                </a:tc>
                <a:tc>
                  <a:txBody>
                    <a:bodyPr/>
                    <a:lstStyle/>
                    <a:p>
                      <a:pPr algn="ctr">
                        <a:lnSpc>
                          <a:spcPct val="99600"/>
                        </a:lnSpc>
                      </a:pPr>
                      <a:r>
                        <a:rPr sz="1800" b="1" dirty="0">
                          <a:solidFill>
                            <a:srgbClr val="FFFFFF"/>
                          </a:solidFill>
                          <a:latin typeface="Calibri"/>
                          <a:ea typeface="Calibri"/>
                        </a:rPr>
                        <a:t>34%</a:t>
                      </a:r>
                    </a:p>
                  </a:txBody>
                  <a:tcPr marL="27432" marR="9144" marT="0" marB="0" anchor="ctr">
                    <a:lnL w="6350" cmpd="sng">
                      <a:solidFill>
                        <a:srgbClr val="305B7D"/>
                      </a:solidFill>
                      <a:prstDash val="solid"/>
                    </a:lnL>
                    <a:lnR w="6350" cmpd="sng">
                      <a:solidFill>
                        <a:srgbClr val="000000"/>
                      </a:solidFill>
                      <a:prstDash val="solid"/>
                    </a:lnR>
                    <a:lnT w="6350" cmpd="sng">
                      <a:solidFill>
                        <a:srgbClr val="305B7D"/>
                      </a:solidFill>
                      <a:prstDash val="solid"/>
                    </a:lnT>
                    <a:lnB w="6350" cmpd="sng">
                      <a:solidFill>
                        <a:srgbClr val="305B7D"/>
                      </a:solidFill>
                      <a:prstDash val="solid"/>
                    </a:lnB>
                    <a:noFill/>
                  </a:tcPr>
                </a:tc>
                <a:extLst>
                  <a:ext uri="{0D108BD9-81ED-4DB2-BD59-A6C34878D82A}">
                    <a16:rowId xmlns:a16="http://schemas.microsoft.com/office/drawing/2014/main" val="10007"/>
                  </a:ext>
                </a:extLst>
              </a:tr>
              <a:tr h="304800">
                <a:tc>
                  <a:txBody>
                    <a:bodyPr/>
                    <a:lstStyle/>
                    <a:p>
                      <a:pPr algn="l">
                        <a:lnSpc>
                          <a:spcPct val="99600"/>
                        </a:lnSpc>
                      </a:pPr>
                      <a:r>
                        <a:rPr sz="1800" b="1" dirty="0">
                          <a:solidFill>
                            <a:srgbClr val="FFFFFF"/>
                          </a:solidFill>
                          <a:latin typeface="Calibri"/>
                          <a:ea typeface="Calibri"/>
                        </a:rPr>
                        <a:t>Income before income taxes</a:t>
                      </a:r>
                    </a:p>
                  </a:txBody>
                  <a:tcPr marL="27432" marR="27432" marT="0" marB="0" anchor="ctr">
                    <a:lnL w="6350" cmpd="sng">
                      <a:solidFill>
                        <a:srgbClr val="000000"/>
                      </a:solidFill>
                      <a:prstDash val="solid"/>
                    </a:lnL>
                    <a:lnR w="6350" cmpd="sng">
                      <a:solidFill>
                        <a:srgbClr val="305B7D"/>
                      </a:solidFill>
                      <a:prstDash val="solid"/>
                    </a:lnR>
                    <a:lnT w="6350" cmpd="sng">
                      <a:solidFill>
                        <a:srgbClr val="305B7D"/>
                      </a:solidFill>
                      <a:prstDash val="solid"/>
                    </a:lnT>
                    <a:lnB w="6350" cmpd="sng">
                      <a:solidFill>
                        <a:srgbClr val="305B7D"/>
                      </a:solidFill>
                      <a:prstDash val="solid"/>
                    </a:lnB>
                    <a:noFill/>
                  </a:tcPr>
                </a:tc>
                <a:tc>
                  <a:txBody>
                    <a:bodyPr/>
                    <a:lstStyle/>
                    <a:p>
                      <a:pPr algn="ctr">
                        <a:lnSpc>
                          <a:spcPct val="99600"/>
                        </a:lnSpc>
                      </a:pPr>
                      <a:r>
                        <a:rPr sz="1800" b="1" dirty="0">
                          <a:solidFill>
                            <a:srgbClr val="FFFFFF"/>
                          </a:solidFill>
                          <a:latin typeface="Calibri"/>
                          <a:ea typeface="Calibri"/>
                        </a:rPr>
                        <a:t>6.</a:t>
                      </a:r>
                      <a:r>
                        <a:rPr lang="en-US" sz="1800" b="1" dirty="0">
                          <a:solidFill>
                            <a:srgbClr val="FFFFFF"/>
                          </a:solidFill>
                          <a:latin typeface="Calibri"/>
                          <a:ea typeface="Calibri"/>
                        </a:rPr>
                        <a:t>7</a:t>
                      </a:r>
                      <a:endParaRPr sz="1800" b="1" dirty="0">
                        <a:solidFill>
                          <a:srgbClr val="FFFFFF"/>
                        </a:solidFill>
                        <a:latin typeface="Calibri"/>
                        <a:ea typeface="Calibri"/>
                      </a:endParaRPr>
                    </a:p>
                  </a:txBody>
                  <a:tcPr marL="27432" marR="9144" marT="0" marB="0" anchor="ctr">
                    <a:lnL w="6350" cmpd="sng">
                      <a:solidFill>
                        <a:srgbClr val="305B7D"/>
                      </a:solidFill>
                      <a:prstDash val="solid"/>
                    </a:lnL>
                    <a:lnR w="6350" cmpd="sng">
                      <a:solidFill>
                        <a:srgbClr val="305B7D"/>
                      </a:solidFill>
                      <a:prstDash val="solid"/>
                    </a:lnR>
                    <a:lnT w="6350" cmpd="sng">
                      <a:solidFill>
                        <a:srgbClr val="305B7D"/>
                      </a:solidFill>
                      <a:prstDash val="solid"/>
                    </a:lnT>
                    <a:lnB w="6350" cmpd="sng">
                      <a:solidFill>
                        <a:srgbClr val="305B7D"/>
                      </a:solidFill>
                      <a:prstDash val="solid"/>
                    </a:lnB>
                    <a:noFill/>
                  </a:tcPr>
                </a:tc>
                <a:tc>
                  <a:txBody>
                    <a:bodyPr/>
                    <a:lstStyle/>
                    <a:p>
                      <a:pPr algn="ctr">
                        <a:lnSpc>
                          <a:spcPct val="99600"/>
                        </a:lnSpc>
                      </a:pPr>
                      <a:r>
                        <a:rPr sz="1800" b="1" dirty="0">
                          <a:solidFill>
                            <a:srgbClr val="FFFFFF"/>
                          </a:solidFill>
                          <a:latin typeface="Calibri"/>
                          <a:ea typeface="Calibri"/>
                        </a:rPr>
                        <a:t>24%</a:t>
                      </a:r>
                    </a:p>
                  </a:txBody>
                  <a:tcPr marL="27432" marR="9144" marT="0" marB="0" anchor="ctr">
                    <a:lnL w="6350" cmpd="sng">
                      <a:solidFill>
                        <a:srgbClr val="305B7D"/>
                      </a:solidFill>
                      <a:prstDash val="solid"/>
                    </a:lnL>
                    <a:lnR w="6350" cmpd="sng">
                      <a:solidFill>
                        <a:srgbClr val="305B7D"/>
                      </a:solidFill>
                      <a:prstDash val="solid"/>
                    </a:lnR>
                    <a:lnT w="6350" cmpd="sng">
                      <a:solidFill>
                        <a:srgbClr val="305B7D"/>
                      </a:solidFill>
                      <a:prstDash val="solid"/>
                    </a:lnT>
                    <a:lnB w="6350" cmpd="sng">
                      <a:solidFill>
                        <a:srgbClr val="305B7D"/>
                      </a:solidFill>
                      <a:prstDash val="solid"/>
                    </a:lnB>
                    <a:noFill/>
                  </a:tcPr>
                </a:tc>
                <a:tc>
                  <a:txBody>
                    <a:bodyPr/>
                    <a:lstStyle/>
                    <a:p>
                      <a:pPr algn="ctr">
                        <a:lnSpc>
                          <a:spcPct val="99600"/>
                        </a:lnSpc>
                      </a:pPr>
                      <a:r>
                        <a:rPr sz="1800" b="1" dirty="0">
                          <a:solidFill>
                            <a:srgbClr val="FFFFFF"/>
                          </a:solidFill>
                          <a:latin typeface="Calibri"/>
                          <a:ea typeface="Calibri"/>
                        </a:rPr>
                        <a:t>9.4</a:t>
                      </a:r>
                    </a:p>
                  </a:txBody>
                  <a:tcPr marL="27432" marR="9144" marT="0" marB="0" anchor="ctr">
                    <a:lnL w="6350" cmpd="sng">
                      <a:solidFill>
                        <a:srgbClr val="305B7D"/>
                      </a:solidFill>
                      <a:prstDash val="solid"/>
                    </a:lnL>
                    <a:lnR w="6350" cmpd="sng">
                      <a:solidFill>
                        <a:srgbClr val="305B7D"/>
                      </a:solidFill>
                      <a:prstDash val="solid"/>
                    </a:lnR>
                    <a:lnT w="6350" cmpd="sng">
                      <a:solidFill>
                        <a:srgbClr val="305B7D"/>
                      </a:solidFill>
                      <a:prstDash val="solid"/>
                    </a:lnT>
                    <a:lnB w="6350" cmpd="sng">
                      <a:solidFill>
                        <a:srgbClr val="305B7D"/>
                      </a:solidFill>
                      <a:prstDash val="solid"/>
                    </a:lnB>
                    <a:noFill/>
                  </a:tcPr>
                </a:tc>
                <a:tc>
                  <a:txBody>
                    <a:bodyPr/>
                    <a:lstStyle/>
                    <a:p>
                      <a:pPr algn="ctr">
                        <a:lnSpc>
                          <a:spcPct val="99600"/>
                        </a:lnSpc>
                      </a:pPr>
                      <a:r>
                        <a:rPr sz="1800" b="1" dirty="0">
                          <a:solidFill>
                            <a:srgbClr val="FFFFFF"/>
                          </a:solidFill>
                          <a:latin typeface="Calibri"/>
                          <a:ea typeface="Calibri"/>
                        </a:rPr>
                        <a:t>35%</a:t>
                      </a:r>
                    </a:p>
                  </a:txBody>
                  <a:tcPr marL="27432" marR="9144" marT="0" marB="0" anchor="ctr">
                    <a:lnL w="6350" cmpd="sng">
                      <a:solidFill>
                        <a:srgbClr val="305B7D"/>
                      </a:solidFill>
                      <a:prstDash val="solid"/>
                    </a:lnL>
                    <a:lnR w="6350" cmpd="sng">
                      <a:solidFill>
                        <a:srgbClr val="000000"/>
                      </a:solidFill>
                      <a:prstDash val="solid"/>
                    </a:lnR>
                    <a:lnT w="6350" cmpd="sng">
                      <a:solidFill>
                        <a:srgbClr val="305B7D"/>
                      </a:solidFill>
                      <a:prstDash val="solid"/>
                    </a:lnT>
                    <a:lnB w="6350" cmpd="sng">
                      <a:solidFill>
                        <a:srgbClr val="305B7D"/>
                      </a:solidFill>
                      <a:prstDash val="solid"/>
                    </a:lnB>
                    <a:noFill/>
                  </a:tcPr>
                </a:tc>
                <a:extLst>
                  <a:ext uri="{0D108BD9-81ED-4DB2-BD59-A6C34878D82A}">
                    <a16:rowId xmlns:a16="http://schemas.microsoft.com/office/drawing/2014/main" val="10008"/>
                  </a:ext>
                </a:extLst>
              </a:tr>
              <a:tr h="304800">
                <a:tc>
                  <a:txBody>
                    <a:bodyPr/>
                    <a:lstStyle/>
                    <a:p>
                      <a:pPr algn="l">
                        <a:lnSpc>
                          <a:spcPct val="99600"/>
                        </a:lnSpc>
                      </a:pPr>
                      <a:r>
                        <a:rPr sz="1800" b="1" dirty="0">
                          <a:solidFill>
                            <a:srgbClr val="FFFFFF"/>
                          </a:solidFill>
                          <a:latin typeface="Calibri"/>
                          <a:ea typeface="Calibri"/>
                        </a:rPr>
                        <a:t>Income taxes</a:t>
                      </a:r>
                    </a:p>
                  </a:txBody>
                  <a:tcPr marL="27432" marR="27432" marT="0" marB="0" anchor="ctr">
                    <a:lnL w="6350" cmpd="sng">
                      <a:solidFill>
                        <a:srgbClr val="000000"/>
                      </a:solidFill>
                      <a:prstDash val="solid"/>
                    </a:lnL>
                    <a:lnR w="6350" cmpd="sng">
                      <a:solidFill>
                        <a:srgbClr val="305B7D"/>
                      </a:solidFill>
                      <a:prstDash val="solid"/>
                    </a:lnR>
                    <a:lnT w="6350" cmpd="sng">
                      <a:solidFill>
                        <a:srgbClr val="305B7D"/>
                      </a:solidFill>
                      <a:prstDash val="solid"/>
                    </a:lnT>
                    <a:lnB w="6350" cmpd="sng">
                      <a:solidFill>
                        <a:srgbClr val="305B7D"/>
                      </a:solidFill>
                      <a:prstDash val="solid"/>
                    </a:lnB>
                    <a:noFill/>
                  </a:tcPr>
                </a:tc>
                <a:tc>
                  <a:txBody>
                    <a:bodyPr/>
                    <a:lstStyle/>
                    <a:p>
                      <a:pPr algn="ctr">
                        <a:lnSpc>
                          <a:spcPct val="99600"/>
                        </a:lnSpc>
                      </a:pPr>
                      <a:r>
                        <a:rPr sz="1800" b="1" dirty="0">
                          <a:solidFill>
                            <a:srgbClr val="FFFFFF"/>
                          </a:solidFill>
                          <a:latin typeface="Calibri"/>
                          <a:ea typeface="Calibri"/>
                        </a:rPr>
                        <a:t>(1.</a:t>
                      </a:r>
                      <a:r>
                        <a:rPr lang="en-US" sz="1800" b="1" dirty="0">
                          <a:solidFill>
                            <a:srgbClr val="FFFFFF"/>
                          </a:solidFill>
                          <a:latin typeface="Calibri"/>
                          <a:ea typeface="Calibri"/>
                        </a:rPr>
                        <a:t>3</a:t>
                      </a:r>
                      <a:r>
                        <a:rPr sz="1800" b="1" dirty="0">
                          <a:solidFill>
                            <a:srgbClr val="FFFFFF"/>
                          </a:solidFill>
                          <a:latin typeface="Calibri"/>
                          <a:ea typeface="Calibri"/>
                        </a:rPr>
                        <a:t>)</a:t>
                      </a:r>
                    </a:p>
                  </a:txBody>
                  <a:tcPr marL="27432" marR="9144" marT="0" marB="0" anchor="ctr">
                    <a:lnL w="6350" cmpd="sng">
                      <a:solidFill>
                        <a:srgbClr val="305B7D"/>
                      </a:solidFill>
                      <a:prstDash val="solid"/>
                    </a:lnL>
                    <a:lnR w="6350" cmpd="sng">
                      <a:solidFill>
                        <a:srgbClr val="305B7D"/>
                      </a:solidFill>
                      <a:prstDash val="solid"/>
                    </a:lnR>
                    <a:lnT w="6350" cmpd="sng">
                      <a:solidFill>
                        <a:srgbClr val="305B7D"/>
                      </a:solidFill>
                      <a:prstDash val="solid"/>
                    </a:lnT>
                    <a:lnB w="6350" cmpd="sng">
                      <a:solidFill>
                        <a:srgbClr val="305B7D"/>
                      </a:solidFill>
                      <a:prstDash val="solid"/>
                    </a:lnB>
                    <a:noFill/>
                  </a:tcPr>
                </a:tc>
                <a:tc>
                  <a:txBody>
                    <a:bodyPr/>
                    <a:lstStyle/>
                    <a:p>
                      <a:pPr algn="ctr">
                        <a:lnSpc>
                          <a:spcPct val="99600"/>
                        </a:lnSpc>
                      </a:pPr>
                      <a:r>
                        <a:rPr lang="en-US" sz="1800" b="1" dirty="0">
                          <a:solidFill>
                            <a:srgbClr val="FFFFFF"/>
                          </a:solidFill>
                          <a:latin typeface="Calibri"/>
                          <a:ea typeface="Calibri"/>
                        </a:rPr>
                        <a:t>5</a:t>
                      </a:r>
                      <a:r>
                        <a:rPr sz="1800" b="1" dirty="0">
                          <a:solidFill>
                            <a:srgbClr val="FFFFFF"/>
                          </a:solidFill>
                          <a:latin typeface="Calibri"/>
                          <a:ea typeface="Calibri"/>
                        </a:rPr>
                        <a:t>%</a:t>
                      </a:r>
                    </a:p>
                  </a:txBody>
                  <a:tcPr marL="27432" marR="9144" marT="0" marB="0" anchor="ctr">
                    <a:lnL w="6350" cmpd="sng">
                      <a:solidFill>
                        <a:srgbClr val="305B7D"/>
                      </a:solidFill>
                      <a:prstDash val="solid"/>
                    </a:lnL>
                    <a:lnR w="6350" cmpd="sng">
                      <a:solidFill>
                        <a:srgbClr val="305B7D"/>
                      </a:solidFill>
                      <a:prstDash val="solid"/>
                    </a:lnR>
                    <a:lnT w="6350" cmpd="sng">
                      <a:solidFill>
                        <a:srgbClr val="305B7D"/>
                      </a:solidFill>
                      <a:prstDash val="solid"/>
                    </a:lnT>
                    <a:lnB w="6350" cmpd="sng">
                      <a:solidFill>
                        <a:srgbClr val="305B7D"/>
                      </a:solidFill>
                      <a:prstDash val="solid"/>
                    </a:lnB>
                    <a:noFill/>
                  </a:tcPr>
                </a:tc>
                <a:tc>
                  <a:txBody>
                    <a:bodyPr/>
                    <a:lstStyle/>
                    <a:p>
                      <a:pPr algn="ctr">
                        <a:lnSpc>
                          <a:spcPct val="99600"/>
                        </a:lnSpc>
                      </a:pPr>
                      <a:r>
                        <a:rPr sz="1800" b="1" dirty="0">
                          <a:solidFill>
                            <a:srgbClr val="FFFFFF"/>
                          </a:solidFill>
                          <a:latin typeface="Calibri"/>
                          <a:ea typeface="Calibri"/>
                        </a:rPr>
                        <a:t>(2.0)</a:t>
                      </a:r>
                    </a:p>
                  </a:txBody>
                  <a:tcPr marL="27432" marR="9144" marT="0" marB="0" anchor="ctr">
                    <a:lnL w="6350" cmpd="sng">
                      <a:solidFill>
                        <a:srgbClr val="305B7D"/>
                      </a:solidFill>
                      <a:prstDash val="solid"/>
                    </a:lnL>
                    <a:lnR w="6350" cmpd="sng">
                      <a:solidFill>
                        <a:srgbClr val="305B7D"/>
                      </a:solidFill>
                      <a:prstDash val="solid"/>
                    </a:lnR>
                    <a:lnT w="6350" cmpd="sng">
                      <a:solidFill>
                        <a:srgbClr val="305B7D"/>
                      </a:solidFill>
                      <a:prstDash val="solid"/>
                    </a:lnT>
                    <a:lnB w="6350" cmpd="sng">
                      <a:solidFill>
                        <a:srgbClr val="305B7D"/>
                      </a:solidFill>
                      <a:prstDash val="solid"/>
                    </a:lnB>
                    <a:noFill/>
                  </a:tcPr>
                </a:tc>
                <a:tc>
                  <a:txBody>
                    <a:bodyPr/>
                    <a:lstStyle/>
                    <a:p>
                      <a:pPr algn="ctr">
                        <a:lnSpc>
                          <a:spcPct val="96280"/>
                        </a:lnSpc>
                      </a:pPr>
                      <a:r>
                        <a:rPr sz="1800" b="1" dirty="0">
                          <a:solidFill>
                            <a:srgbClr val="FFFFFF"/>
                          </a:solidFill>
                          <a:latin typeface="Calibri"/>
                          <a:ea typeface="Calibri"/>
                        </a:rPr>
                        <a:t>7%</a:t>
                      </a:r>
                    </a:p>
                  </a:txBody>
                  <a:tcPr marL="27432" marR="9144" marT="0" marB="0" anchor="ctr">
                    <a:lnL w="6350" cmpd="sng">
                      <a:solidFill>
                        <a:srgbClr val="305B7D"/>
                      </a:solidFill>
                      <a:prstDash val="solid"/>
                    </a:lnL>
                    <a:lnR w="6350" cmpd="sng">
                      <a:solidFill>
                        <a:srgbClr val="000000"/>
                      </a:solidFill>
                      <a:prstDash val="solid"/>
                    </a:lnR>
                    <a:lnT w="6350" cmpd="sng">
                      <a:solidFill>
                        <a:srgbClr val="305B7D"/>
                      </a:solidFill>
                      <a:prstDash val="solid"/>
                    </a:lnT>
                    <a:lnB w="6350" cmpd="sng">
                      <a:solidFill>
                        <a:srgbClr val="305B7D"/>
                      </a:solidFill>
                      <a:prstDash val="solid"/>
                    </a:lnB>
                    <a:noFill/>
                  </a:tcPr>
                </a:tc>
                <a:extLst>
                  <a:ext uri="{0D108BD9-81ED-4DB2-BD59-A6C34878D82A}">
                    <a16:rowId xmlns:a16="http://schemas.microsoft.com/office/drawing/2014/main" val="10009"/>
                  </a:ext>
                </a:extLst>
              </a:tr>
              <a:tr h="304800">
                <a:tc>
                  <a:txBody>
                    <a:bodyPr/>
                    <a:lstStyle/>
                    <a:p>
                      <a:pPr algn="l">
                        <a:lnSpc>
                          <a:spcPct val="99600"/>
                        </a:lnSpc>
                      </a:pPr>
                      <a:r>
                        <a:rPr sz="1800" b="1" dirty="0">
                          <a:solidFill>
                            <a:srgbClr val="FFFFFF"/>
                          </a:solidFill>
                          <a:latin typeface="Calibri"/>
                          <a:ea typeface="Calibri"/>
                        </a:rPr>
                        <a:t>Effective tax rate</a:t>
                      </a:r>
                    </a:p>
                  </a:txBody>
                  <a:tcPr marL="27432" marR="27432" marT="0" marB="0" anchor="ctr">
                    <a:lnL w="6350" cmpd="sng">
                      <a:solidFill>
                        <a:srgbClr val="000000"/>
                      </a:solidFill>
                      <a:prstDash val="solid"/>
                    </a:lnL>
                    <a:lnR w="6350" cmpd="sng">
                      <a:solidFill>
                        <a:srgbClr val="305B7D"/>
                      </a:solidFill>
                      <a:prstDash val="solid"/>
                    </a:lnR>
                    <a:lnT w="6350" cmpd="sng">
                      <a:solidFill>
                        <a:srgbClr val="305B7D"/>
                      </a:solidFill>
                      <a:prstDash val="solid"/>
                    </a:lnT>
                    <a:lnB w="6350" cmpd="sng">
                      <a:solidFill>
                        <a:srgbClr val="305B7D"/>
                      </a:solidFill>
                      <a:prstDash val="solid"/>
                    </a:lnB>
                    <a:noFill/>
                  </a:tcPr>
                </a:tc>
                <a:tc>
                  <a:txBody>
                    <a:bodyPr/>
                    <a:lstStyle/>
                    <a:p>
                      <a:pPr algn="ctr">
                        <a:lnSpc>
                          <a:spcPct val="96280"/>
                        </a:lnSpc>
                      </a:pPr>
                      <a:r>
                        <a:rPr sz="1800" b="1" dirty="0">
                          <a:solidFill>
                            <a:srgbClr val="FFFFFF"/>
                          </a:solidFill>
                          <a:latin typeface="Calibri"/>
                          <a:ea typeface="Calibri"/>
                        </a:rPr>
                        <a:t>19%</a:t>
                      </a:r>
                    </a:p>
                  </a:txBody>
                  <a:tcPr marL="27432" marR="9144" marT="0" marB="0" anchor="ctr">
                    <a:lnL w="6350" cmpd="sng">
                      <a:solidFill>
                        <a:srgbClr val="305B7D"/>
                      </a:solidFill>
                      <a:prstDash val="solid"/>
                    </a:lnL>
                    <a:lnR w="6350" cmpd="sng">
                      <a:solidFill>
                        <a:srgbClr val="305B7D"/>
                      </a:solidFill>
                      <a:prstDash val="solid"/>
                    </a:lnR>
                    <a:lnT w="6350" cmpd="sng">
                      <a:solidFill>
                        <a:srgbClr val="305B7D"/>
                      </a:solidFill>
                      <a:prstDash val="solid"/>
                    </a:lnT>
                    <a:lnB w="6350" cmpd="sng">
                      <a:solidFill>
                        <a:srgbClr val="305B7D"/>
                      </a:solidFill>
                      <a:prstDash val="solid"/>
                    </a:lnB>
                    <a:noFill/>
                  </a:tcPr>
                </a:tc>
                <a:tc>
                  <a:txBody>
                    <a:bodyPr/>
                    <a:lstStyle/>
                    <a:p>
                      <a:endParaRPr sz="100" dirty="0"/>
                    </a:p>
                  </a:txBody>
                  <a:tcPr marL="0" marR="0" marT="0" marB="0" anchor="b">
                    <a:lnL w="6350" cmpd="sng">
                      <a:solidFill>
                        <a:srgbClr val="305B7D"/>
                      </a:solidFill>
                      <a:prstDash val="solid"/>
                    </a:lnL>
                    <a:lnR w="6350" cmpd="sng">
                      <a:solidFill>
                        <a:srgbClr val="305B7D"/>
                      </a:solidFill>
                      <a:prstDash val="solid"/>
                    </a:lnR>
                    <a:lnT w="6350" cmpd="sng">
                      <a:solidFill>
                        <a:srgbClr val="305B7D"/>
                      </a:solidFill>
                      <a:prstDash val="solid"/>
                    </a:lnT>
                    <a:lnB w="6350" cmpd="sng">
                      <a:solidFill>
                        <a:srgbClr val="305B7D"/>
                      </a:solidFill>
                      <a:prstDash val="solid"/>
                    </a:lnB>
                    <a:noFill/>
                  </a:tcPr>
                </a:tc>
                <a:tc>
                  <a:txBody>
                    <a:bodyPr/>
                    <a:lstStyle/>
                    <a:p>
                      <a:pPr algn="ctr">
                        <a:lnSpc>
                          <a:spcPct val="96280"/>
                        </a:lnSpc>
                      </a:pPr>
                      <a:r>
                        <a:rPr sz="1800" b="1" dirty="0">
                          <a:solidFill>
                            <a:srgbClr val="FFFFFF"/>
                          </a:solidFill>
                          <a:latin typeface="Calibri"/>
                          <a:ea typeface="Calibri"/>
                        </a:rPr>
                        <a:t>21%</a:t>
                      </a:r>
                    </a:p>
                  </a:txBody>
                  <a:tcPr marL="27432" marR="9144" marT="0" marB="0" anchor="ctr">
                    <a:lnL w="6350" cmpd="sng">
                      <a:solidFill>
                        <a:srgbClr val="305B7D"/>
                      </a:solidFill>
                      <a:prstDash val="solid"/>
                    </a:lnL>
                    <a:lnR w="6350" cmpd="sng">
                      <a:solidFill>
                        <a:srgbClr val="305B7D"/>
                      </a:solidFill>
                      <a:prstDash val="solid"/>
                    </a:lnR>
                    <a:lnT w="6350" cmpd="sng">
                      <a:solidFill>
                        <a:srgbClr val="305B7D"/>
                      </a:solidFill>
                      <a:prstDash val="solid"/>
                    </a:lnT>
                    <a:lnB w="6350" cmpd="sng">
                      <a:solidFill>
                        <a:srgbClr val="305B7D"/>
                      </a:solidFill>
                      <a:prstDash val="solid"/>
                    </a:lnB>
                    <a:noFill/>
                  </a:tcPr>
                </a:tc>
                <a:tc>
                  <a:txBody>
                    <a:bodyPr/>
                    <a:lstStyle/>
                    <a:p>
                      <a:endParaRPr sz="100" dirty="0"/>
                    </a:p>
                  </a:txBody>
                  <a:tcPr marL="0" marR="0" marT="0" marB="0" anchor="b">
                    <a:lnL w="6350" cmpd="sng">
                      <a:solidFill>
                        <a:srgbClr val="305B7D"/>
                      </a:solidFill>
                      <a:prstDash val="solid"/>
                    </a:lnL>
                    <a:lnR w="6350" cmpd="sng">
                      <a:solidFill>
                        <a:srgbClr val="000000"/>
                      </a:solidFill>
                      <a:prstDash val="solid"/>
                    </a:lnR>
                    <a:lnT w="6350" cmpd="sng">
                      <a:solidFill>
                        <a:srgbClr val="305B7D"/>
                      </a:solidFill>
                      <a:prstDash val="solid"/>
                    </a:lnT>
                    <a:lnB w="6350" cmpd="sng">
                      <a:solidFill>
                        <a:srgbClr val="305B7D"/>
                      </a:solidFill>
                      <a:prstDash val="solid"/>
                    </a:lnB>
                    <a:noFill/>
                  </a:tcPr>
                </a:tc>
                <a:extLst>
                  <a:ext uri="{0D108BD9-81ED-4DB2-BD59-A6C34878D82A}">
                    <a16:rowId xmlns:a16="http://schemas.microsoft.com/office/drawing/2014/main" val="10010"/>
                  </a:ext>
                </a:extLst>
              </a:tr>
              <a:tr h="304800">
                <a:tc>
                  <a:txBody>
                    <a:bodyPr/>
                    <a:lstStyle/>
                    <a:p>
                      <a:pPr algn="l">
                        <a:lnSpc>
                          <a:spcPct val="99600"/>
                        </a:lnSpc>
                      </a:pPr>
                      <a:r>
                        <a:rPr sz="1800" b="1" dirty="0">
                          <a:solidFill>
                            <a:srgbClr val="FFFFFF"/>
                          </a:solidFill>
                          <a:latin typeface="Calibri"/>
                          <a:ea typeface="Calibri"/>
                        </a:rPr>
                        <a:t>Net income</a:t>
                      </a:r>
                    </a:p>
                  </a:txBody>
                  <a:tcPr marL="27432" marR="27432" marT="0" marB="0" anchor="ctr">
                    <a:lnL w="6350" cmpd="sng">
                      <a:solidFill>
                        <a:srgbClr val="000000"/>
                      </a:solidFill>
                      <a:prstDash val="solid"/>
                    </a:lnL>
                    <a:lnR w="6350" cmpd="sng">
                      <a:solidFill>
                        <a:srgbClr val="305B7D"/>
                      </a:solidFill>
                      <a:prstDash val="solid"/>
                    </a:lnR>
                    <a:lnT w="6350" cmpd="sng">
                      <a:solidFill>
                        <a:srgbClr val="305B7D"/>
                      </a:solidFill>
                      <a:prstDash val="solid"/>
                    </a:lnT>
                    <a:lnB w="6350" cmpd="sng">
                      <a:solidFill>
                        <a:srgbClr val="305B7D"/>
                      </a:solidFill>
                      <a:prstDash val="solid"/>
                    </a:lnB>
                    <a:noFill/>
                  </a:tcPr>
                </a:tc>
                <a:tc>
                  <a:txBody>
                    <a:bodyPr/>
                    <a:lstStyle/>
                    <a:p>
                      <a:pPr algn="ctr">
                        <a:lnSpc>
                          <a:spcPct val="99600"/>
                        </a:lnSpc>
                      </a:pPr>
                      <a:r>
                        <a:rPr sz="1800" b="1" dirty="0">
                          <a:solidFill>
                            <a:srgbClr val="FFFFFF"/>
                          </a:solidFill>
                          <a:latin typeface="Calibri"/>
                          <a:ea typeface="Calibri"/>
                        </a:rPr>
                        <a:t>$5.</a:t>
                      </a:r>
                      <a:r>
                        <a:rPr lang="en-US" sz="1800" b="1" dirty="0">
                          <a:solidFill>
                            <a:srgbClr val="FFFFFF"/>
                          </a:solidFill>
                          <a:latin typeface="Calibri"/>
                          <a:ea typeface="Calibri"/>
                        </a:rPr>
                        <a:t>4</a:t>
                      </a:r>
                      <a:endParaRPr sz="1800" b="1" dirty="0">
                        <a:solidFill>
                          <a:srgbClr val="FFFFFF"/>
                        </a:solidFill>
                        <a:latin typeface="Calibri"/>
                        <a:ea typeface="Calibri"/>
                      </a:endParaRPr>
                    </a:p>
                  </a:txBody>
                  <a:tcPr marL="27432" marR="9144" marT="0" marB="0" anchor="ctr">
                    <a:lnL w="6350" cmpd="sng">
                      <a:solidFill>
                        <a:srgbClr val="305B7D"/>
                      </a:solidFill>
                      <a:prstDash val="solid"/>
                    </a:lnL>
                    <a:lnR w="6350" cmpd="sng">
                      <a:solidFill>
                        <a:srgbClr val="305B7D"/>
                      </a:solidFill>
                      <a:prstDash val="solid"/>
                    </a:lnR>
                    <a:lnT w="6350" cmpd="sng">
                      <a:solidFill>
                        <a:srgbClr val="305B7D"/>
                      </a:solidFill>
                      <a:prstDash val="solid"/>
                    </a:lnT>
                    <a:lnB w="6350" cmpd="sng">
                      <a:solidFill>
                        <a:srgbClr val="305B7D"/>
                      </a:solidFill>
                      <a:prstDash val="solid"/>
                    </a:lnB>
                    <a:noFill/>
                  </a:tcPr>
                </a:tc>
                <a:tc>
                  <a:txBody>
                    <a:bodyPr/>
                    <a:lstStyle/>
                    <a:p>
                      <a:pPr algn="ctr">
                        <a:lnSpc>
                          <a:spcPct val="99600"/>
                        </a:lnSpc>
                      </a:pPr>
                      <a:r>
                        <a:rPr lang="en-US" sz="1800" b="1" dirty="0">
                          <a:solidFill>
                            <a:srgbClr val="FFFFFF"/>
                          </a:solidFill>
                          <a:latin typeface="Calibri"/>
                          <a:ea typeface="Calibri"/>
                        </a:rPr>
                        <a:t>20</a:t>
                      </a:r>
                      <a:r>
                        <a:rPr sz="1800" b="1" dirty="0">
                          <a:solidFill>
                            <a:srgbClr val="FFFFFF"/>
                          </a:solidFill>
                          <a:latin typeface="Calibri"/>
                          <a:ea typeface="Calibri"/>
                        </a:rPr>
                        <a:t>%</a:t>
                      </a:r>
                    </a:p>
                  </a:txBody>
                  <a:tcPr marL="27432" marR="9144" marT="0" marB="0" anchor="ctr">
                    <a:lnL w="6350" cmpd="sng">
                      <a:solidFill>
                        <a:srgbClr val="305B7D"/>
                      </a:solidFill>
                      <a:prstDash val="solid"/>
                    </a:lnL>
                    <a:lnR w="6350" cmpd="sng">
                      <a:solidFill>
                        <a:srgbClr val="305B7D"/>
                      </a:solidFill>
                      <a:prstDash val="solid"/>
                    </a:lnR>
                    <a:lnT w="6350" cmpd="sng">
                      <a:solidFill>
                        <a:srgbClr val="305B7D"/>
                      </a:solidFill>
                      <a:prstDash val="solid"/>
                    </a:lnT>
                    <a:lnB w="6350" cmpd="sng">
                      <a:solidFill>
                        <a:srgbClr val="305B7D"/>
                      </a:solidFill>
                      <a:prstDash val="solid"/>
                    </a:lnB>
                    <a:noFill/>
                  </a:tcPr>
                </a:tc>
                <a:tc>
                  <a:txBody>
                    <a:bodyPr/>
                    <a:lstStyle/>
                    <a:p>
                      <a:pPr algn="ctr">
                        <a:lnSpc>
                          <a:spcPct val="99600"/>
                        </a:lnSpc>
                      </a:pPr>
                      <a:r>
                        <a:rPr sz="1800" b="1" dirty="0">
                          <a:solidFill>
                            <a:srgbClr val="FFFFFF"/>
                          </a:solidFill>
                          <a:latin typeface="Calibri"/>
                          <a:ea typeface="Calibri"/>
                        </a:rPr>
                        <a:t>$7.4</a:t>
                      </a:r>
                    </a:p>
                  </a:txBody>
                  <a:tcPr marL="27432" marR="9144" marT="0" marB="0" anchor="ctr">
                    <a:lnL w="6350" cmpd="sng">
                      <a:solidFill>
                        <a:srgbClr val="305B7D"/>
                      </a:solidFill>
                      <a:prstDash val="solid"/>
                    </a:lnL>
                    <a:lnR w="6350" cmpd="sng">
                      <a:solidFill>
                        <a:srgbClr val="305B7D"/>
                      </a:solidFill>
                      <a:prstDash val="solid"/>
                    </a:lnR>
                    <a:lnT w="6350" cmpd="sng">
                      <a:solidFill>
                        <a:srgbClr val="305B7D"/>
                      </a:solidFill>
                      <a:prstDash val="solid"/>
                    </a:lnT>
                    <a:lnB w="6350" cmpd="sng">
                      <a:solidFill>
                        <a:srgbClr val="305B7D"/>
                      </a:solidFill>
                      <a:prstDash val="solid"/>
                    </a:lnB>
                    <a:noFill/>
                  </a:tcPr>
                </a:tc>
                <a:tc>
                  <a:txBody>
                    <a:bodyPr/>
                    <a:lstStyle/>
                    <a:p>
                      <a:pPr algn="ctr">
                        <a:lnSpc>
                          <a:spcPct val="99600"/>
                        </a:lnSpc>
                      </a:pPr>
                      <a:r>
                        <a:rPr sz="1800" b="1" dirty="0">
                          <a:solidFill>
                            <a:srgbClr val="FFFFFF"/>
                          </a:solidFill>
                          <a:latin typeface="Calibri"/>
                          <a:ea typeface="Calibri"/>
                        </a:rPr>
                        <a:t>27%</a:t>
                      </a:r>
                    </a:p>
                  </a:txBody>
                  <a:tcPr marL="27432" marR="9144" marT="0" marB="0" anchor="ctr">
                    <a:lnL w="6350" cmpd="sng">
                      <a:solidFill>
                        <a:srgbClr val="305B7D"/>
                      </a:solidFill>
                      <a:prstDash val="solid"/>
                    </a:lnL>
                    <a:lnR w="6350" cmpd="sng">
                      <a:solidFill>
                        <a:srgbClr val="000000"/>
                      </a:solidFill>
                      <a:prstDash val="solid"/>
                    </a:lnR>
                    <a:lnT w="6350" cmpd="sng">
                      <a:solidFill>
                        <a:srgbClr val="305B7D"/>
                      </a:solidFill>
                      <a:prstDash val="solid"/>
                    </a:lnT>
                    <a:lnB w="6350" cmpd="sng">
                      <a:solidFill>
                        <a:srgbClr val="305B7D"/>
                      </a:solidFill>
                      <a:prstDash val="solid"/>
                    </a:lnB>
                    <a:noFill/>
                  </a:tcPr>
                </a:tc>
                <a:extLst>
                  <a:ext uri="{0D108BD9-81ED-4DB2-BD59-A6C34878D82A}">
                    <a16:rowId xmlns:a16="http://schemas.microsoft.com/office/drawing/2014/main" val="10011"/>
                  </a:ext>
                </a:extLst>
              </a:tr>
              <a:tr h="304800">
                <a:tc>
                  <a:txBody>
                    <a:bodyPr/>
                    <a:lstStyle/>
                    <a:p>
                      <a:pPr algn="l">
                        <a:lnSpc>
                          <a:spcPct val="99600"/>
                        </a:lnSpc>
                      </a:pPr>
                      <a:r>
                        <a:rPr sz="1800" b="1" dirty="0">
                          <a:solidFill>
                            <a:srgbClr val="FFFFFF"/>
                          </a:solidFill>
                          <a:latin typeface="Calibri"/>
                          <a:ea typeface="Calibri"/>
                        </a:rPr>
                        <a:t>Diluted earnings per share (in dollars)</a:t>
                      </a:r>
                    </a:p>
                  </a:txBody>
                  <a:tcPr marL="27432" marR="27432" marT="0" marB="0" anchor="ctr">
                    <a:lnL w="6350" cmpd="sng">
                      <a:solidFill>
                        <a:srgbClr val="000000"/>
                      </a:solidFill>
                      <a:prstDash val="solid"/>
                    </a:lnL>
                    <a:lnR w="6350" cmpd="sng">
                      <a:solidFill>
                        <a:srgbClr val="305B7D"/>
                      </a:solidFill>
                      <a:prstDash val="solid"/>
                    </a:lnR>
                    <a:lnT w="6350" cmpd="sng">
                      <a:solidFill>
                        <a:srgbClr val="305B7D"/>
                      </a:solidFill>
                      <a:prstDash val="solid"/>
                    </a:lnT>
                    <a:lnB w="6350" cmpd="sng">
                      <a:solidFill>
                        <a:srgbClr val="305B7D"/>
                      </a:solidFill>
                      <a:prstDash val="solid"/>
                    </a:lnB>
                    <a:noFill/>
                  </a:tcPr>
                </a:tc>
                <a:tc>
                  <a:txBody>
                    <a:bodyPr/>
                    <a:lstStyle/>
                    <a:p>
                      <a:pPr algn="ctr">
                        <a:lnSpc>
                          <a:spcPct val="96280"/>
                        </a:lnSpc>
                      </a:pPr>
                      <a:r>
                        <a:rPr sz="1800" b="1" dirty="0">
                          <a:solidFill>
                            <a:srgbClr val="FFFFFF"/>
                          </a:solidFill>
                          <a:latin typeface="Calibri"/>
                          <a:ea typeface="Calibri"/>
                        </a:rPr>
                        <a:t>0.26</a:t>
                      </a:r>
                    </a:p>
                  </a:txBody>
                  <a:tcPr marL="27432" marR="9144" marT="0" marB="0" anchor="ctr">
                    <a:lnL w="6350" cmpd="sng">
                      <a:solidFill>
                        <a:srgbClr val="305B7D"/>
                      </a:solidFill>
                      <a:prstDash val="solid"/>
                    </a:lnL>
                    <a:lnR w="6350" cmpd="sng">
                      <a:solidFill>
                        <a:srgbClr val="305B7D"/>
                      </a:solidFill>
                      <a:prstDash val="solid"/>
                    </a:lnR>
                    <a:lnT w="6350" cmpd="sng">
                      <a:solidFill>
                        <a:srgbClr val="305B7D"/>
                      </a:solidFill>
                      <a:prstDash val="solid"/>
                    </a:lnT>
                    <a:lnB w="6350" cmpd="sng">
                      <a:solidFill>
                        <a:srgbClr val="305B7D"/>
                      </a:solidFill>
                      <a:prstDash val="solid"/>
                    </a:lnB>
                    <a:noFill/>
                  </a:tcPr>
                </a:tc>
                <a:tc>
                  <a:txBody>
                    <a:bodyPr/>
                    <a:lstStyle/>
                    <a:p>
                      <a:endParaRPr sz="100" dirty="0"/>
                    </a:p>
                  </a:txBody>
                  <a:tcPr marL="0" marR="0" marT="0" marB="0" anchor="b">
                    <a:lnL w="6350" cmpd="sng">
                      <a:solidFill>
                        <a:srgbClr val="305B7D"/>
                      </a:solidFill>
                      <a:prstDash val="solid"/>
                    </a:lnL>
                    <a:lnR w="6350" cmpd="sng">
                      <a:solidFill>
                        <a:srgbClr val="305B7D"/>
                      </a:solidFill>
                      <a:prstDash val="solid"/>
                    </a:lnR>
                    <a:lnT w="6350" cmpd="sng">
                      <a:solidFill>
                        <a:srgbClr val="305B7D"/>
                      </a:solidFill>
                      <a:prstDash val="solid"/>
                    </a:lnT>
                    <a:lnB w="6350" cmpd="sng">
                      <a:solidFill>
                        <a:srgbClr val="305B7D"/>
                      </a:solidFill>
                      <a:prstDash val="solid"/>
                    </a:lnB>
                    <a:noFill/>
                  </a:tcPr>
                </a:tc>
                <a:tc>
                  <a:txBody>
                    <a:bodyPr/>
                    <a:lstStyle/>
                    <a:p>
                      <a:pPr algn="ctr">
                        <a:lnSpc>
                          <a:spcPct val="96280"/>
                        </a:lnSpc>
                      </a:pPr>
                      <a:r>
                        <a:rPr sz="1800" b="1" dirty="0">
                          <a:solidFill>
                            <a:srgbClr val="FFFFFF"/>
                          </a:solidFill>
                          <a:latin typeface="Calibri"/>
                          <a:ea typeface="Calibri"/>
                        </a:rPr>
                        <a:t>0.36</a:t>
                      </a:r>
                    </a:p>
                  </a:txBody>
                  <a:tcPr marL="27432" marR="9144" marT="0" marB="0" anchor="ctr">
                    <a:lnL w="6350" cmpd="sng">
                      <a:solidFill>
                        <a:srgbClr val="305B7D"/>
                      </a:solidFill>
                      <a:prstDash val="solid"/>
                    </a:lnL>
                    <a:lnR w="6350" cmpd="sng">
                      <a:solidFill>
                        <a:srgbClr val="305B7D"/>
                      </a:solidFill>
                      <a:prstDash val="solid"/>
                    </a:lnR>
                    <a:lnT w="6350" cmpd="sng">
                      <a:solidFill>
                        <a:srgbClr val="305B7D"/>
                      </a:solidFill>
                      <a:prstDash val="solid"/>
                    </a:lnT>
                    <a:lnB w="6350" cmpd="sng">
                      <a:solidFill>
                        <a:srgbClr val="305B7D"/>
                      </a:solidFill>
                      <a:prstDash val="solid"/>
                    </a:lnB>
                    <a:noFill/>
                  </a:tcPr>
                </a:tc>
                <a:tc>
                  <a:txBody>
                    <a:bodyPr/>
                    <a:lstStyle/>
                    <a:p>
                      <a:endParaRPr sz="100" dirty="0"/>
                    </a:p>
                  </a:txBody>
                  <a:tcPr marL="0" marR="0" marT="0" marB="0" anchor="b">
                    <a:lnL w="6350" cmpd="sng">
                      <a:solidFill>
                        <a:srgbClr val="305B7D"/>
                      </a:solidFill>
                      <a:prstDash val="solid"/>
                    </a:lnL>
                    <a:lnR w="6350" cmpd="sng">
                      <a:solidFill>
                        <a:srgbClr val="000000"/>
                      </a:solidFill>
                      <a:prstDash val="solid"/>
                    </a:lnR>
                    <a:lnT w="6350" cmpd="sng">
                      <a:solidFill>
                        <a:srgbClr val="305B7D"/>
                      </a:solidFill>
                      <a:prstDash val="solid"/>
                    </a:lnT>
                    <a:lnB w="6350" cmpd="sng">
                      <a:solidFill>
                        <a:srgbClr val="305B7D"/>
                      </a:solidFill>
                      <a:prstDash val="solid"/>
                    </a:lnB>
                    <a:noFill/>
                  </a:tcPr>
                </a:tc>
                <a:extLst>
                  <a:ext uri="{0D108BD9-81ED-4DB2-BD59-A6C34878D82A}">
                    <a16:rowId xmlns:a16="http://schemas.microsoft.com/office/drawing/2014/main" val="10012"/>
                  </a:ext>
                </a:extLst>
              </a:tr>
              <a:tr h="304800">
                <a:tc>
                  <a:txBody>
                    <a:bodyPr/>
                    <a:lstStyle/>
                    <a:p>
                      <a:pPr algn="l">
                        <a:lnSpc>
                          <a:spcPct val="99600"/>
                        </a:lnSpc>
                      </a:pPr>
                      <a:r>
                        <a:rPr sz="1800" b="1" dirty="0">
                          <a:solidFill>
                            <a:srgbClr val="FFFFFF"/>
                          </a:solidFill>
                          <a:latin typeface="Calibri"/>
                          <a:ea typeface="Calibri"/>
                        </a:rPr>
                        <a:t>Adjusted EBITDA</a:t>
                      </a:r>
                    </a:p>
                  </a:txBody>
                  <a:tcPr marL="27432" marR="27432" marT="0" marB="0" anchor="ctr">
                    <a:lnL w="6350" cmpd="sng">
                      <a:solidFill>
                        <a:srgbClr val="000000"/>
                      </a:solidFill>
                      <a:prstDash val="solid"/>
                    </a:lnL>
                    <a:lnR w="6350" cmpd="sng">
                      <a:solidFill>
                        <a:srgbClr val="305B7D"/>
                      </a:solidFill>
                      <a:prstDash val="solid"/>
                    </a:lnR>
                    <a:lnT w="6350" cmpd="sng">
                      <a:solidFill>
                        <a:srgbClr val="305B7D"/>
                      </a:solidFill>
                      <a:prstDash val="solid"/>
                    </a:lnT>
                    <a:lnB w="6350" cmpd="sng">
                      <a:solidFill>
                        <a:srgbClr val="305B7D"/>
                      </a:solidFill>
                      <a:prstDash val="solid"/>
                    </a:lnB>
                    <a:noFill/>
                  </a:tcPr>
                </a:tc>
                <a:tc>
                  <a:txBody>
                    <a:bodyPr/>
                    <a:lstStyle/>
                    <a:p>
                      <a:pPr algn="ctr">
                        <a:lnSpc>
                          <a:spcPct val="99600"/>
                        </a:lnSpc>
                      </a:pPr>
                      <a:r>
                        <a:rPr sz="1800" b="1" dirty="0">
                          <a:solidFill>
                            <a:srgbClr val="FFFFFF"/>
                          </a:solidFill>
                          <a:latin typeface="Calibri"/>
                          <a:ea typeface="Calibri"/>
                        </a:rPr>
                        <a:t>$9.</a:t>
                      </a:r>
                      <a:r>
                        <a:rPr lang="en-US" sz="1800" b="1" dirty="0">
                          <a:solidFill>
                            <a:srgbClr val="FFFFFF"/>
                          </a:solidFill>
                          <a:latin typeface="Calibri"/>
                          <a:ea typeface="Calibri"/>
                        </a:rPr>
                        <a:t>2</a:t>
                      </a:r>
                      <a:endParaRPr sz="1800" b="1" dirty="0">
                        <a:solidFill>
                          <a:srgbClr val="FFFFFF"/>
                        </a:solidFill>
                        <a:latin typeface="Calibri"/>
                        <a:ea typeface="Calibri"/>
                      </a:endParaRPr>
                    </a:p>
                  </a:txBody>
                  <a:tcPr marL="27432" marR="9144" marT="0" marB="0" anchor="ctr">
                    <a:lnL w="6350" cmpd="sng">
                      <a:solidFill>
                        <a:srgbClr val="305B7D"/>
                      </a:solidFill>
                      <a:prstDash val="solid"/>
                    </a:lnL>
                    <a:lnR w="6350" cmpd="sng">
                      <a:solidFill>
                        <a:srgbClr val="305B7D"/>
                      </a:solidFill>
                      <a:prstDash val="solid"/>
                    </a:lnR>
                    <a:lnT w="6350" cmpd="sng">
                      <a:solidFill>
                        <a:srgbClr val="305B7D"/>
                      </a:solidFill>
                      <a:prstDash val="solid"/>
                    </a:lnT>
                    <a:lnB w="6350" cmpd="sng">
                      <a:solidFill>
                        <a:srgbClr val="305B7D"/>
                      </a:solidFill>
                      <a:prstDash val="solid"/>
                    </a:lnB>
                    <a:noFill/>
                  </a:tcPr>
                </a:tc>
                <a:tc>
                  <a:txBody>
                    <a:bodyPr/>
                    <a:lstStyle/>
                    <a:p>
                      <a:pPr algn="ctr">
                        <a:lnSpc>
                          <a:spcPct val="99600"/>
                        </a:lnSpc>
                      </a:pPr>
                      <a:r>
                        <a:rPr sz="1800" b="1" dirty="0">
                          <a:solidFill>
                            <a:srgbClr val="FFFFFF"/>
                          </a:solidFill>
                          <a:latin typeface="Calibri"/>
                          <a:ea typeface="Calibri"/>
                        </a:rPr>
                        <a:t>33%</a:t>
                      </a:r>
                    </a:p>
                  </a:txBody>
                  <a:tcPr marL="27432" marR="9144" marT="0" marB="0" anchor="ctr">
                    <a:lnL w="6350" cmpd="sng">
                      <a:solidFill>
                        <a:srgbClr val="305B7D"/>
                      </a:solidFill>
                      <a:prstDash val="solid"/>
                    </a:lnL>
                    <a:lnR w="6350" cmpd="sng">
                      <a:solidFill>
                        <a:srgbClr val="305B7D"/>
                      </a:solidFill>
                      <a:prstDash val="solid"/>
                    </a:lnR>
                    <a:lnT w="6350" cmpd="sng">
                      <a:solidFill>
                        <a:srgbClr val="305B7D"/>
                      </a:solidFill>
                      <a:prstDash val="solid"/>
                    </a:lnT>
                    <a:lnB w="6350" cmpd="sng">
                      <a:solidFill>
                        <a:srgbClr val="305B7D"/>
                      </a:solidFill>
                      <a:prstDash val="solid"/>
                    </a:lnB>
                    <a:noFill/>
                  </a:tcPr>
                </a:tc>
                <a:tc>
                  <a:txBody>
                    <a:bodyPr/>
                    <a:lstStyle/>
                    <a:p>
                      <a:pPr algn="ctr">
                        <a:lnSpc>
                          <a:spcPct val="99600"/>
                        </a:lnSpc>
                      </a:pPr>
                      <a:r>
                        <a:rPr sz="1800" b="1" dirty="0">
                          <a:solidFill>
                            <a:srgbClr val="FFFFFF"/>
                          </a:solidFill>
                          <a:latin typeface="Calibri"/>
                          <a:ea typeface="Calibri"/>
                        </a:rPr>
                        <a:t>$12.4</a:t>
                      </a:r>
                    </a:p>
                  </a:txBody>
                  <a:tcPr marL="27432" marR="9144" marT="0" marB="0" anchor="ctr">
                    <a:lnL w="6350" cmpd="sng">
                      <a:solidFill>
                        <a:srgbClr val="305B7D"/>
                      </a:solidFill>
                      <a:prstDash val="solid"/>
                    </a:lnL>
                    <a:lnR w="6350" cmpd="sng">
                      <a:solidFill>
                        <a:srgbClr val="305B7D"/>
                      </a:solidFill>
                      <a:prstDash val="solid"/>
                    </a:lnR>
                    <a:lnT w="6350" cmpd="sng">
                      <a:solidFill>
                        <a:srgbClr val="305B7D"/>
                      </a:solidFill>
                      <a:prstDash val="solid"/>
                    </a:lnT>
                    <a:lnB w="6350" cmpd="sng">
                      <a:solidFill>
                        <a:srgbClr val="305B7D"/>
                      </a:solidFill>
                      <a:prstDash val="solid"/>
                    </a:lnB>
                    <a:noFill/>
                  </a:tcPr>
                </a:tc>
                <a:tc>
                  <a:txBody>
                    <a:bodyPr/>
                    <a:lstStyle/>
                    <a:p>
                      <a:pPr algn="ctr">
                        <a:lnSpc>
                          <a:spcPct val="99600"/>
                        </a:lnSpc>
                      </a:pPr>
                      <a:r>
                        <a:rPr sz="1800" b="1" dirty="0">
                          <a:solidFill>
                            <a:srgbClr val="FFFFFF"/>
                          </a:solidFill>
                          <a:latin typeface="Calibri"/>
                          <a:ea typeface="Calibri"/>
                        </a:rPr>
                        <a:t>46%</a:t>
                      </a:r>
                    </a:p>
                  </a:txBody>
                  <a:tcPr marL="27432" marR="9144" marT="0" marB="0" anchor="ctr">
                    <a:lnL w="6350" cmpd="sng">
                      <a:solidFill>
                        <a:srgbClr val="305B7D"/>
                      </a:solidFill>
                      <a:prstDash val="solid"/>
                    </a:lnL>
                    <a:lnR w="6350" cmpd="sng">
                      <a:solidFill>
                        <a:srgbClr val="000000"/>
                      </a:solidFill>
                      <a:prstDash val="solid"/>
                    </a:lnR>
                    <a:lnT w="6350" cmpd="sng">
                      <a:solidFill>
                        <a:srgbClr val="305B7D"/>
                      </a:solidFill>
                      <a:prstDash val="solid"/>
                    </a:lnT>
                    <a:lnB w="6350" cmpd="sng">
                      <a:solidFill>
                        <a:srgbClr val="305B7D"/>
                      </a:solidFill>
                      <a:prstDash val="solid"/>
                    </a:lnB>
                    <a:noFill/>
                  </a:tcPr>
                </a:tc>
                <a:extLst>
                  <a:ext uri="{0D108BD9-81ED-4DB2-BD59-A6C34878D82A}">
                    <a16:rowId xmlns:a16="http://schemas.microsoft.com/office/drawing/2014/main" val="10013"/>
                  </a:ext>
                </a:extLst>
              </a:tr>
            </a:tbl>
          </a:graphicData>
        </a:graphic>
      </p:graphicFrame>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New shape"/>
          <p:cNvSpPr/>
          <p:nvPr/>
        </p:nvSpPr>
        <p:spPr>
          <a:xfrm>
            <a:off x="1714373" y="1828673"/>
            <a:ext cx="8762873" cy="3558540"/>
          </a:xfrm>
          <a:prstGeom prst="rect">
            <a:avLst/>
          </a:prstGeom>
          <a:ln w="25400">
            <a:noFill/>
            <a:prstDash val="solid"/>
            <a:miter/>
          </a:ln>
        </p:spPr>
        <p:style>
          <a:lnRef idx="2">
            <a:schemeClr val="accent1">
              <a:shade val="50000"/>
            </a:schemeClr>
          </a:lnRef>
          <a:fillRef idx="1">
            <a:srgbClr val="000000"/>
          </a:fillRef>
          <a:effectRef idx="0">
            <a:schemeClr val="accent1"/>
          </a:effectRef>
          <a:fontRef idx="minor">
            <a:schemeClr val="lt1"/>
          </a:fontRef>
        </p:style>
        <p:txBody>
          <a:bodyPr lIns="91440" tIns="53340" rIns="91440" bIns="91440" rtlCol="0" anchor="ctr"/>
          <a:lstStyle/>
          <a:p>
            <a:endParaRPr dirty="0"/>
          </a:p>
        </p:txBody>
      </p:sp>
      <p:sp>
        <p:nvSpPr>
          <p:cNvPr id="3" name="New shape"/>
          <p:cNvSpPr/>
          <p:nvPr/>
        </p:nvSpPr>
        <p:spPr>
          <a:xfrm>
            <a:off x="1971675" y="200025"/>
            <a:ext cx="8229600" cy="954024"/>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25908" rIns="91440" bIns="45720" rtlCol="0" anchor="ctr"/>
          <a:lstStyle/>
          <a:p>
            <a:pPr algn="ctr" defTabSz="457200">
              <a:lnSpc>
                <a:spcPct val="100000"/>
              </a:lnSpc>
              <a:spcBef>
                <a:spcPct val="0"/>
              </a:spcBef>
              <a:spcAft>
                <a:spcPct val="0"/>
              </a:spcAft>
            </a:pPr>
            <a:r>
              <a:rPr sz="3600" b="1" dirty="0">
                <a:solidFill>
                  <a:srgbClr val="4F81BD"/>
                </a:solidFill>
                <a:latin typeface="Calibri"/>
                <a:ea typeface="Calibri"/>
              </a:rPr>
              <a:t>Balance Sheet Summary</a:t>
            </a:r>
          </a:p>
          <a:p>
            <a:pPr algn="ctr" defTabSz="457200">
              <a:lnSpc>
                <a:spcPct val="100000"/>
              </a:lnSpc>
              <a:spcBef>
                <a:spcPct val="0"/>
              </a:spcBef>
              <a:spcAft>
                <a:spcPct val="0"/>
              </a:spcAft>
            </a:pPr>
            <a:r>
              <a:rPr sz="2000" b="1" dirty="0">
                <a:solidFill>
                  <a:srgbClr val="4F81BD"/>
                </a:solidFill>
                <a:latin typeface="Calibri"/>
                <a:ea typeface="Calibri"/>
              </a:rPr>
              <a:t>(in millions)</a:t>
            </a:r>
          </a:p>
        </p:txBody>
      </p:sp>
      <p:graphicFrame>
        <p:nvGraphicFramePr>
          <p:cNvPr id="4" name="New Table"/>
          <p:cNvGraphicFramePr>
            <a:graphicFrameLocks noGrp="1"/>
          </p:cNvGraphicFramePr>
          <p:nvPr>
            <p:extLst>
              <p:ext uri="{D42A27DB-BD31-4B8C-83A1-F6EECF244321}">
                <p14:modId xmlns:p14="http://schemas.microsoft.com/office/powerpoint/2010/main" val="2482369282"/>
              </p:ext>
            </p:extLst>
          </p:nvPr>
        </p:nvGraphicFramePr>
        <p:xfrm>
          <a:off x="1714500" y="1400175"/>
          <a:ext cx="8791575" cy="3429000"/>
        </p:xfrm>
        <a:graphic>
          <a:graphicData uri="http://schemas.openxmlformats.org/drawingml/2006/table">
            <a:tbl>
              <a:tblPr>
                <a:tableStyleId>{5C22544A-7EE6-4342-B048-85BDC9FD1C3A}</a:tableStyleId>
              </a:tblPr>
              <a:tblGrid>
                <a:gridCol w="4448175">
                  <a:extLst>
                    <a:ext uri="{9D8B030D-6E8A-4147-A177-3AD203B41FA5}">
                      <a16:colId xmlns:a16="http://schemas.microsoft.com/office/drawing/2014/main" val="20000"/>
                    </a:ext>
                  </a:extLst>
                </a:gridCol>
                <a:gridCol w="2171700">
                  <a:extLst>
                    <a:ext uri="{9D8B030D-6E8A-4147-A177-3AD203B41FA5}">
                      <a16:colId xmlns:a16="http://schemas.microsoft.com/office/drawing/2014/main" val="20001"/>
                    </a:ext>
                  </a:extLst>
                </a:gridCol>
                <a:gridCol w="2171700">
                  <a:extLst>
                    <a:ext uri="{9D8B030D-6E8A-4147-A177-3AD203B41FA5}">
                      <a16:colId xmlns:a16="http://schemas.microsoft.com/office/drawing/2014/main" val="20002"/>
                    </a:ext>
                  </a:extLst>
                </a:gridCol>
              </a:tblGrid>
              <a:tr h="381000">
                <a:tc>
                  <a:txBody>
                    <a:bodyPr/>
                    <a:lstStyle/>
                    <a:p>
                      <a:endParaRPr sz="100" dirty="0"/>
                    </a:p>
                  </a:txBody>
                  <a:tcPr marL="0" marR="0" marT="0" marB="0" anchor="b">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00386B"/>
                    </a:solidFill>
                  </a:tcPr>
                </a:tc>
                <a:tc>
                  <a:txBody>
                    <a:bodyPr/>
                    <a:lstStyle/>
                    <a:p>
                      <a:pPr algn="ctr">
                        <a:lnSpc>
                          <a:spcPct val="99600"/>
                        </a:lnSpc>
                      </a:pPr>
                      <a:r>
                        <a:rPr sz="1800" b="1" dirty="0">
                          <a:solidFill>
                            <a:srgbClr val="FFFFFF"/>
                          </a:solidFill>
                          <a:latin typeface="Calibri"/>
                          <a:ea typeface="Calibri"/>
                        </a:rPr>
                        <a:t>February 28, 2023</a:t>
                      </a:r>
                    </a:p>
                  </a:txBody>
                  <a:tcPr marL="27432" marR="27432" marT="27432" marB="0">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00386B"/>
                    </a:solidFill>
                  </a:tcPr>
                </a:tc>
                <a:tc>
                  <a:txBody>
                    <a:bodyPr/>
                    <a:lstStyle/>
                    <a:p>
                      <a:pPr algn="ctr">
                        <a:lnSpc>
                          <a:spcPct val="99600"/>
                        </a:lnSpc>
                      </a:pPr>
                      <a:r>
                        <a:rPr sz="1800" b="1" dirty="0">
                          <a:solidFill>
                            <a:srgbClr val="FFFFFF"/>
                          </a:solidFill>
                          <a:latin typeface="Calibri"/>
                          <a:ea typeface="Calibri"/>
                        </a:rPr>
                        <a:t>August 31, 2022</a:t>
                      </a:r>
                    </a:p>
                  </a:txBody>
                  <a:tcPr marL="27432" marR="27432" marT="27432" marB="0">
                    <a:lnL w="6350" cmpd="sng">
                      <a:solidFill>
                        <a:srgbClr val="000000"/>
                      </a:solidFill>
                      <a:prstDash val="solid"/>
                    </a:lnL>
                    <a:lnR w="0"/>
                    <a:lnT w="6350" cmpd="sng">
                      <a:solidFill>
                        <a:srgbClr val="000000"/>
                      </a:solidFill>
                      <a:prstDash val="solid"/>
                    </a:lnT>
                    <a:lnB w="6350" cmpd="sng">
                      <a:solidFill>
                        <a:srgbClr val="000000"/>
                      </a:solidFill>
                      <a:prstDash val="solid"/>
                    </a:lnB>
                    <a:solidFill>
                      <a:srgbClr val="00386B"/>
                    </a:solidFill>
                  </a:tcPr>
                </a:tc>
                <a:extLst>
                  <a:ext uri="{0D108BD9-81ED-4DB2-BD59-A6C34878D82A}">
                    <a16:rowId xmlns:a16="http://schemas.microsoft.com/office/drawing/2014/main" val="10000"/>
                  </a:ext>
                </a:extLst>
              </a:tr>
              <a:tr h="381000">
                <a:tc>
                  <a:txBody>
                    <a:bodyPr/>
                    <a:lstStyle/>
                    <a:p>
                      <a:pPr algn="l">
                        <a:lnSpc>
                          <a:spcPct val="99600"/>
                        </a:lnSpc>
                      </a:pPr>
                      <a:r>
                        <a:rPr sz="1800" b="1" dirty="0">
                          <a:solidFill>
                            <a:srgbClr val="FFFFFF"/>
                          </a:solidFill>
                          <a:latin typeface="Calibri"/>
                          <a:ea typeface="Calibri"/>
                        </a:rPr>
                        <a:t>Cash and short-term investments</a:t>
                      </a:r>
                    </a:p>
                  </a:txBody>
                  <a:tcPr marL="27432" marR="27432"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305B7D"/>
                      </a:solidFill>
                      <a:prstDash val="solid"/>
                    </a:lnB>
                    <a:noFill/>
                  </a:tcPr>
                </a:tc>
                <a:tc>
                  <a:txBody>
                    <a:bodyPr/>
                    <a:lstStyle/>
                    <a:p>
                      <a:pPr algn="ctr">
                        <a:lnSpc>
                          <a:spcPct val="99600"/>
                        </a:lnSpc>
                      </a:pPr>
                      <a:r>
                        <a:rPr sz="1800" b="1" dirty="0">
                          <a:solidFill>
                            <a:srgbClr val="FFFFFF"/>
                          </a:solidFill>
                          <a:latin typeface="Calibri"/>
                          <a:ea typeface="Calibri"/>
                        </a:rPr>
                        <a:t>$115.3</a:t>
                      </a:r>
                    </a:p>
                  </a:txBody>
                  <a:tcPr marL="27432" marR="9144"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305B7D"/>
                      </a:solidFill>
                      <a:prstDash val="solid"/>
                    </a:lnB>
                    <a:noFill/>
                  </a:tcPr>
                </a:tc>
                <a:tc>
                  <a:txBody>
                    <a:bodyPr/>
                    <a:lstStyle/>
                    <a:p>
                      <a:pPr algn="ctr">
                        <a:lnSpc>
                          <a:spcPct val="99600"/>
                        </a:lnSpc>
                      </a:pPr>
                      <a:r>
                        <a:rPr sz="1800" b="1" dirty="0">
                          <a:solidFill>
                            <a:srgbClr val="FFFFFF"/>
                          </a:solidFill>
                          <a:latin typeface="Calibri"/>
                          <a:ea typeface="Calibri"/>
                        </a:rPr>
                        <a:t>$128.2</a:t>
                      </a:r>
                    </a:p>
                  </a:txBody>
                  <a:tcPr marL="27432" marR="9144" marT="0" marB="0" anchor="ctr">
                    <a:lnL w="6350" cmpd="sng">
                      <a:solidFill>
                        <a:srgbClr val="000000"/>
                      </a:solidFill>
                      <a:prstDash val="solid"/>
                    </a:lnL>
                    <a:lnR w="6350" cmpd="sng">
                      <a:solidFill>
                        <a:srgbClr val="305B7D"/>
                      </a:solidFill>
                      <a:prstDash val="solid"/>
                    </a:lnR>
                    <a:lnT w="6350" cmpd="sng">
                      <a:solidFill>
                        <a:srgbClr val="000000"/>
                      </a:solidFill>
                      <a:prstDash val="solid"/>
                    </a:lnT>
                    <a:lnB w="6350" cmpd="sng">
                      <a:solidFill>
                        <a:srgbClr val="305B7D"/>
                      </a:solidFill>
                      <a:prstDash val="solid"/>
                    </a:lnB>
                    <a:noFill/>
                  </a:tcPr>
                </a:tc>
                <a:extLst>
                  <a:ext uri="{0D108BD9-81ED-4DB2-BD59-A6C34878D82A}">
                    <a16:rowId xmlns:a16="http://schemas.microsoft.com/office/drawing/2014/main" val="10001"/>
                  </a:ext>
                </a:extLst>
              </a:tr>
              <a:tr h="381000">
                <a:tc>
                  <a:txBody>
                    <a:bodyPr/>
                    <a:lstStyle/>
                    <a:p>
                      <a:pPr algn="l">
                        <a:lnSpc>
                          <a:spcPct val="99600"/>
                        </a:lnSpc>
                      </a:pPr>
                      <a:r>
                        <a:rPr sz="1800" dirty="0">
                          <a:solidFill>
                            <a:srgbClr val="FFFFFF"/>
                          </a:solidFill>
                          <a:latin typeface="Calibri"/>
                          <a:ea typeface="Calibri"/>
                        </a:rPr>
                        <a:t>Total current assets</a:t>
                      </a:r>
                    </a:p>
                  </a:txBody>
                  <a:tcPr marL="27432" marR="27432" marT="0" marB="0" anchor="ctr">
                    <a:lnL w="6350" cmpd="sng">
                      <a:solidFill>
                        <a:srgbClr val="000000"/>
                      </a:solidFill>
                      <a:prstDash val="solid"/>
                    </a:lnL>
                    <a:lnR w="6350" cmpd="sng">
                      <a:solidFill>
                        <a:srgbClr val="000000"/>
                      </a:solidFill>
                      <a:prstDash val="solid"/>
                    </a:lnR>
                    <a:lnT w="6350" cmpd="sng">
                      <a:solidFill>
                        <a:srgbClr val="305B7D"/>
                      </a:solidFill>
                      <a:prstDash val="solid"/>
                    </a:lnT>
                    <a:lnB w="6350" cmpd="sng">
                      <a:solidFill>
                        <a:srgbClr val="305B7D"/>
                      </a:solidFill>
                      <a:prstDash val="solid"/>
                    </a:lnB>
                    <a:noFill/>
                  </a:tcPr>
                </a:tc>
                <a:tc>
                  <a:txBody>
                    <a:bodyPr/>
                    <a:lstStyle/>
                    <a:p>
                      <a:pPr algn="ctr">
                        <a:lnSpc>
                          <a:spcPct val="99600"/>
                        </a:lnSpc>
                      </a:pPr>
                      <a:r>
                        <a:rPr sz="1800" dirty="0">
                          <a:solidFill>
                            <a:srgbClr val="FFFFFF"/>
                          </a:solidFill>
                          <a:latin typeface="Calibri"/>
                          <a:ea typeface="Calibri"/>
                        </a:rPr>
                        <a:t>13</a:t>
                      </a:r>
                      <a:r>
                        <a:rPr lang="en-US" sz="1800" dirty="0">
                          <a:solidFill>
                            <a:srgbClr val="FFFFFF"/>
                          </a:solidFill>
                          <a:latin typeface="Calibri"/>
                          <a:ea typeface="Calibri"/>
                        </a:rPr>
                        <a:t>1.5</a:t>
                      </a:r>
                      <a:endParaRPr sz="1800" dirty="0">
                        <a:solidFill>
                          <a:srgbClr val="FFFFFF"/>
                        </a:solidFill>
                        <a:latin typeface="Calibri"/>
                        <a:ea typeface="Calibri"/>
                      </a:endParaRPr>
                    </a:p>
                  </a:txBody>
                  <a:tcPr marL="27432" marR="9144" marT="0" marB="0" anchor="ctr">
                    <a:lnL w="6350" cmpd="sng">
                      <a:solidFill>
                        <a:srgbClr val="000000"/>
                      </a:solidFill>
                      <a:prstDash val="solid"/>
                    </a:lnL>
                    <a:lnR w="6350" cmpd="sng">
                      <a:solidFill>
                        <a:srgbClr val="000000"/>
                      </a:solidFill>
                      <a:prstDash val="solid"/>
                    </a:lnR>
                    <a:lnT w="6350" cmpd="sng">
                      <a:solidFill>
                        <a:srgbClr val="305B7D"/>
                      </a:solidFill>
                      <a:prstDash val="solid"/>
                    </a:lnT>
                    <a:lnB w="6350" cmpd="sng">
                      <a:solidFill>
                        <a:srgbClr val="305B7D"/>
                      </a:solidFill>
                      <a:prstDash val="solid"/>
                    </a:lnB>
                    <a:noFill/>
                  </a:tcPr>
                </a:tc>
                <a:tc>
                  <a:txBody>
                    <a:bodyPr/>
                    <a:lstStyle/>
                    <a:p>
                      <a:pPr algn="ctr">
                        <a:lnSpc>
                          <a:spcPct val="99600"/>
                        </a:lnSpc>
                      </a:pPr>
                      <a:r>
                        <a:rPr sz="1800" dirty="0">
                          <a:solidFill>
                            <a:srgbClr val="FFFFFF"/>
                          </a:solidFill>
                          <a:latin typeface="Calibri"/>
                          <a:ea typeface="Calibri"/>
                        </a:rPr>
                        <a:t>146.8</a:t>
                      </a:r>
                    </a:p>
                  </a:txBody>
                  <a:tcPr marL="27432" marR="9144" marT="0" marB="0" anchor="ctr">
                    <a:lnL w="6350" cmpd="sng">
                      <a:solidFill>
                        <a:srgbClr val="000000"/>
                      </a:solidFill>
                      <a:prstDash val="solid"/>
                    </a:lnL>
                    <a:lnR w="6350" cmpd="sng">
                      <a:solidFill>
                        <a:srgbClr val="305B7D"/>
                      </a:solidFill>
                      <a:prstDash val="solid"/>
                    </a:lnR>
                    <a:lnT w="6350" cmpd="sng">
                      <a:solidFill>
                        <a:srgbClr val="305B7D"/>
                      </a:solidFill>
                      <a:prstDash val="solid"/>
                    </a:lnT>
                    <a:lnB w="6350" cmpd="sng">
                      <a:solidFill>
                        <a:srgbClr val="305B7D"/>
                      </a:solidFill>
                      <a:prstDash val="solid"/>
                    </a:lnB>
                    <a:noFill/>
                  </a:tcPr>
                </a:tc>
                <a:extLst>
                  <a:ext uri="{0D108BD9-81ED-4DB2-BD59-A6C34878D82A}">
                    <a16:rowId xmlns:a16="http://schemas.microsoft.com/office/drawing/2014/main" val="10002"/>
                  </a:ext>
                </a:extLst>
              </a:tr>
              <a:tr h="381000">
                <a:tc>
                  <a:txBody>
                    <a:bodyPr/>
                    <a:lstStyle/>
                    <a:p>
                      <a:pPr marL="457200" algn="l">
                        <a:lnSpc>
                          <a:spcPct val="99600"/>
                        </a:lnSpc>
                      </a:pPr>
                      <a:r>
                        <a:rPr sz="1800" b="1" dirty="0">
                          <a:solidFill>
                            <a:srgbClr val="FFFFFF"/>
                          </a:solidFill>
                          <a:latin typeface="Calibri"/>
                          <a:ea typeface="Calibri"/>
                        </a:rPr>
                        <a:t>Total assets</a:t>
                      </a:r>
                    </a:p>
                  </a:txBody>
                  <a:tcPr marL="27432" marR="27432" marT="0" marB="0" anchor="ctr">
                    <a:lnL w="6350" cmpd="sng">
                      <a:solidFill>
                        <a:srgbClr val="000000"/>
                      </a:solidFill>
                      <a:prstDash val="solid"/>
                    </a:lnL>
                    <a:lnR w="6350" cmpd="sng">
                      <a:solidFill>
                        <a:srgbClr val="000000"/>
                      </a:solidFill>
                      <a:prstDash val="solid"/>
                    </a:lnR>
                    <a:lnT w="6350" cmpd="sng">
                      <a:solidFill>
                        <a:srgbClr val="305B7D"/>
                      </a:solidFill>
                      <a:prstDash val="solid"/>
                    </a:lnT>
                    <a:lnB w="6350" cmpd="sng">
                      <a:solidFill>
                        <a:srgbClr val="305B7D"/>
                      </a:solidFill>
                      <a:prstDash val="solid"/>
                    </a:lnB>
                    <a:noFill/>
                  </a:tcPr>
                </a:tc>
                <a:tc>
                  <a:txBody>
                    <a:bodyPr/>
                    <a:lstStyle/>
                    <a:p>
                      <a:pPr algn="ctr">
                        <a:lnSpc>
                          <a:spcPct val="99600"/>
                        </a:lnSpc>
                      </a:pPr>
                      <a:r>
                        <a:rPr sz="1800" b="1" dirty="0">
                          <a:solidFill>
                            <a:srgbClr val="FFFFFF"/>
                          </a:solidFill>
                          <a:latin typeface="Calibri"/>
                          <a:ea typeface="Calibri"/>
                        </a:rPr>
                        <a:t>$173.</a:t>
                      </a:r>
                      <a:r>
                        <a:rPr lang="en-US" sz="1800" b="1" dirty="0">
                          <a:solidFill>
                            <a:srgbClr val="FFFFFF"/>
                          </a:solidFill>
                          <a:latin typeface="Calibri"/>
                          <a:ea typeface="Calibri"/>
                        </a:rPr>
                        <a:t>2</a:t>
                      </a:r>
                      <a:endParaRPr sz="1800" b="1" dirty="0">
                        <a:solidFill>
                          <a:srgbClr val="FFFFFF"/>
                        </a:solidFill>
                        <a:latin typeface="Calibri"/>
                        <a:ea typeface="Calibri"/>
                      </a:endParaRPr>
                    </a:p>
                  </a:txBody>
                  <a:tcPr marL="27432" marR="9144" marT="0" marB="0" anchor="ctr">
                    <a:lnL w="6350" cmpd="sng">
                      <a:solidFill>
                        <a:srgbClr val="000000"/>
                      </a:solidFill>
                      <a:prstDash val="solid"/>
                    </a:lnL>
                    <a:lnR w="6350" cmpd="sng">
                      <a:solidFill>
                        <a:srgbClr val="000000"/>
                      </a:solidFill>
                      <a:prstDash val="solid"/>
                    </a:lnR>
                    <a:lnT w="6350" cmpd="sng">
                      <a:solidFill>
                        <a:srgbClr val="305B7D"/>
                      </a:solidFill>
                      <a:prstDash val="solid"/>
                    </a:lnT>
                    <a:lnB w="6350" cmpd="sng">
                      <a:solidFill>
                        <a:srgbClr val="305B7D"/>
                      </a:solidFill>
                      <a:prstDash val="solid"/>
                    </a:lnB>
                    <a:noFill/>
                  </a:tcPr>
                </a:tc>
                <a:tc>
                  <a:txBody>
                    <a:bodyPr/>
                    <a:lstStyle/>
                    <a:p>
                      <a:pPr algn="ctr">
                        <a:lnSpc>
                          <a:spcPct val="99600"/>
                        </a:lnSpc>
                      </a:pPr>
                      <a:r>
                        <a:rPr sz="1800" b="1" dirty="0">
                          <a:solidFill>
                            <a:srgbClr val="FFFFFF"/>
                          </a:solidFill>
                          <a:latin typeface="Calibri"/>
                          <a:ea typeface="Calibri"/>
                        </a:rPr>
                        <a:t>$188.4</a:t>
                      </a:r>
                    </a:p>
                  </a:txBody>
                  <a:tcPr marL="27432" marR="9144" marT="0" marB="0" anchor="ctr">
                    <a:lnL w="6350" cmpd="sng">
                      <a:solidFill>
                        <a:srgbClr val="000000"/>
                      </a:solidFill>
                      <a:prstDash val="solid"/>
                    </a:lnL>
                    <a:lnR w="6350" cmpd="sng">
                      <a:solidFill>
                        <a:srgbClr val="305B7D"/>
                      </a:solidFill>
                      <a:prstDash val="solid"/>
                    </a:lnR>
                    <a:lnT w="6350" cmpd="sng">
                      <a:solidFill>
                        <a:srgbClr val="305B7D"/>
                      </a:solidFill>
                      <a:prstDash val="solid"/>
                    </a:lnT>
                    <a:lnB w="6350" cmpd="sng">
                      <a:solidFill>
                        <a:srgbClr val="305B7D"/>
                      </a:solidFill>
                      <a:prstDash val="solid"/>
                    </a:lnB>
                    <a:noFill/>
                  </a:tcPr>
                </a:tc>
                <a:extLst>
                  <a:ext uri="{0D108BD9-81ED-4DB2-BD59-A6C34878D82A}">
                    <a16:rowId xmlns:a16="http://schemas.microsoft.com/office/drawing/2014/main" val="10003"/>
                  </a:ext>
                </a:extLst>
              </a:tr>
              <a:tr h="381000">
                <a:tc>
                  <a:txBody>
                    <a:bodyPr/>
                    <a:lstStyle/>
                    <a:p>
                      <a:pPr algn="l">
                        <a:lnSpc>
                          <a:spcPct val="99600"/>
                        </a:lnSpc>
                      </a:pPr>
                      <a:r>
                        <a:rPr sz="1800" dirty="0">
                          <a:solidFill>
                            <a:srgbClr val="FFFFFF"/>
                          </a:solidFill>
                          <a:latin typeface="Calibri"/>
                          <a:ea typeface="Calibri"/>
                        </a:rPr>
                        <a:t>Current liabilities</a:t>
                      </a:r>
                    </a:p>
                  </a:txBody>
                  <a:tcPr marL="27432" marR="27432" marT="0" marB="0" anchor="ctr">
                    <a:lnL w="6350" cmpd="sng">
                      <a:solidFill>
                        <a:srgbClr val="000000"/>
                      </a:solidFill>
                      <a:prstDash val="solid"/>
                    </a:lnL>
                    <a:lnR w="6350" cmpd="sng">
                      <a:solidFill>
                        <a:srgbClr val="000000"/>
                      </a:solidFill>
                      <a:prstDash val="solid"/>
                    </a:lnR>
                    <a:lnT w="6350" cmpd="sng">
                      <a:solidFill>
                        <a:srgbClr val="305B7D"/>
                      </a:solidFill>
                      <a:prstDash val="solid"/>
                    </a:lnT>
                    <a:lnB w="6350" cmpd="sng">
                      <a:solidFill>
                        <a:srgbClr val="305B7D"/>
                      </a:solidFill>
                      <a:prstDash val="solid"/>
                    </a:lnB>
                    <a:noFill/>
                  </a:tcPr>
                </a:tc>
                <a:tc>
                  <a:txBody>
                    <a:bodyPr/>
                    <a:lstStyle/>
                    <a:p>
                      <a:pPr algn="ctr">
                        <a:lnSpc>
                          <a:spcPct val="99600"/>
                        </a:lnSpc>
                      </a:pPr>
                      <a:r>
                        <a:rPr lang="en-US" sz="1800" dirty="0">
                          <a:solidFill>
                            <a:srgbClr val="FFFFFF"/>
                          </a:solidFill>
                          <a:latin typeface="Calibri"/>
                          <a:ea typeface="Calibri"/>
                        </a:rPr>
                        <a:t>6</a:t>
                      </a:r>
                      <a:r>
                        <a:rPr sz="1800" dirty="0">
                          <a:solidFill>
                            <a:srgbClr val="FFFFFF"/>
                          </a:solidFill>
                          <a:latin typeface="Calibri"/>
                          <a:ea typeface="Calibri"/>
                        </a:rPr>
                        <a:t>.0</a:t>
                      </a:r>
                    </a:p>
                  </a:txBody>
                  <a:tcPr marL="27432" marR="9144" marT="0" marB="0" anchor="ctr">
                    <a:lnL w="6350" cmpd="sng">
                      <a:solidFill>
                        <a:srgbClr val="000000"/>
                      </a:solidFill>
                      <a:prstDash val="solid"/>
                    </a:lnL>
                    <a:lnR w="6350" cmpd="sng">
                      <a:solidFill>
                        <a:srgbClr val="000000"/>
                      </a:solidFill>
                      <a:prstDash val="solid"/>
                    </a:lnR>
                    <a:lnT w="6350" cmpd="sng">
                      <a:solidFill>
                        <a:srgbClr val="305B7D"/>
                      </a:solidFill>
                      <a:prstDash val="solid"/>
                    </a:lnT>
                    <a:lnB w="6350" cmpd="sng">
                      <a:solidFill>
                        <a:srgbClr val="305B7D"/>
                      </a:solidFill>
                      <a:prstDash val="solid"/>
                    </a:lnB>
                    <a:noFill/>
                  </a:tcPr>
                </a:tc>
                <a:tc>
                  <a:txBody>
                    <a:bodyPr/>
                    <a:lstStyle/>
                    <a:p>
                      <a:pPr algn="ctr">
                        <a:lnSpc>
                          <a:spcPct val="99600"/>
                        </a:lnSpc>
                      </a:pPr>
                      <a:r>
                        <a:rPr sz="1800" dirty="0">
                          <a:solidFill>
                            <a:srgbClr val="FFFFFF"/>
                          </a:solidFill>
                          <a:latin typeface="Calibri"/>
                          <a:ea typeface="Calibri"/>
                        </a:rPr>
                        <a:t>7.7</a:t>
                      </a:r>
                    </a:p>
                  </a:txBody>
                  <a:tcPr marL="27432" marR="9144" marT="0" marB="0" anchor="ctr">
                    <a:lnL w="6350" cmpd="sng">
                      <a:solidFill>
                        <a:srgbClr val="000000"/>
                      </a:solidFill>
                      <a:prstDash val="solid"/>
                    </a:lnL>
                    <a:lnR w="6350" cmpd="sng">
                      <a:solidFill>
                        <a:srgbClr val="305B7D"/>
                      </a:solidFill>
                      <a:prstDash val="solid"/>
                    </a:lnR>
                    <a:lnT w="6350" cmpd="sng">
                      <a:solidFill>
                        <a:srgbClr val="305B7D"/>
                      </a:solidFill>
                      <a:prstDash val="solid"/>
                    </a:lnT>
                    <a:lnB w="6350" cmpd="sng">
                      <a:solidFill>
                        <a:srgbClr val="305B7D"/>
                      </a:solidFill>
                      <a:prstDash val="solid"/>
                    </a:lnB>
                    <a:noFill/>
                  </a:tcPr>
                </a:tc>
                <a:extLst>
                  <a:ext uri="{0D108BD9-81ED-4DB2-BD59-A6C34878D82A}">
                    <a16:rowId xmlns:a16="http://schemas.microsoft.com/office/drawing/2014/main" val="10004"/>
                  </a:ext>
                </a:extLst>
              </a:tr>
              <a:tr h="381000">
                <a:tc>
                  <a:txBody>
                    <a:bodyPr/>
                    <a:lstStyle/>
                    <a:p>
                      <a:pPr algn="l">
                        <a:lnSpc>
                          <a:spcPct val="99600"/>
                        </a:lnSpc>
                      </a:pPr>
                      <a:r>
                        <a:rPr sz="1800" dirty="0">
                          <a:solidFill>
                            <a:srgbClr val="FFFFFF"/>
                          </a:solidFill>
                          <a:latin typeface="Calibri"/>
                          <a:ea typeface="Calibri"/>
                        </a:rPr>
                        <a:t>Long-term liabilities</a:t>
                      </a:r>
                    </a:p>
                  </a:txBody>
                  <a:tcPr marL="27432" marR="27432" marT="0" marB="0" anchor="ctr">
                    <a:lnL w="6350" cmpd="sng">
                      <a:solidFill>
                        <a:srgbClr val="000000"/>
                      </a:solidFill>
                      <a:prstDash val="solid"/>
                    </a:lnL>
                    <a:lnR w="6350" cmpd="sng">
                      <a:solidFill>
                        <a:srgbClr val="000000"/>
                      </a:solidFill>
                      <a:prstDash val="solid"/>
                    </a:lnR>
                    <a:lnT w="6350" cmpd="sng">
                      <a:solidFill>
                        <a:srgbClr val="305B7D"/>
                      </a:solidFill>
                      <a:prstDash val="solid"/>
                    </a:lnT>
                    <a:lnB w="6350" cmpd="sng">
                      <a:solidFill>
                        <a:srgbClr val="305B7D"/>
                      </a:solidFill>
                      <a:prstDash val="solid"/>
                    </a:lnB>
                    <a:noFill/>
                  </a:tcPr>
                </a:tc>
                <a:tc>
                  <a:txBody>
                    <a:bodyPr/>
                    <a:lstStyle/>
                    <a:p>
                      <a:pPr algn="ctr">
                        <a:lnSpc>
                          <a:spcPct val="99600"/>
                        </a:lnSpc>
                      </a:pPr>
                      <a:r>
                        <a:rPr sz="1800" dirty="0">
                          <a:solidFill>
                            <a:srgbClr val="FFFFFF"/>
                          </a:solidFill>
                          <a:latin typeface="Calibri"/>
                          <a:ea typeface="Calibri"/>
                        </a:rPr>
                        <a:t>2.</a:t>
                      </a:r>
                      <a:r>
                        <a:rPr lang="en-US" sz="1800" dirty="0">
                          <a:solidFill>
                            <a:srgbClr val="FFFFFF"/>
                          </a:solidFill>
                          <a:latin typeface="Calibri"/>
                          <a:ea typeface="Calibri"/>
                        </a:rPr>
                        <a:t>6</a:t>
                      </a:r>
                      <a:endParaRPr sz="1800" dirty="0">
                        <a:solidFill>
                          <a:srgbClr val="FFFFFF"/>
                        </a:solidFill>
                        <a:latin typeface="Calibri"/>
                        <a:ea typeface="Calibri"/>
                      </a:endParaRPr>
                    </a:p>
                  </a:txBody>
                  <a:tcPr marL="27432" marR="9144" marT="0" marB="0" anchor="ctr">
                    <a:lnL w="6350" cmpd="sng">
                      <a:solidFill>
                        <a:srgbClr val="000000"/>
                      </a:solidFill>
                      <a:prstDash val="solid"/>
                    </a:lnL>
                    <a:lnR w="6350" cmpd="sng">
                      <a:solidFill>
                        <a:srgbClr val="000000"/>
                      </a:solidFill>
                      <a:prstDash val="solid"/>
                    </a:lnR>
                    <a:lnT w="6350" cmpd="sng">
                      <a:solidFill>
                        <a:srgbClr val="305B7D"/>
                      </a:solidFill>
                      <a:prstDash val="solid"/>
                    </a:lnT>
                    <a:lnB w="6350" cmpd="sng">
                      <a:solidFill>
                        <a:srgbClr val="305B7D"/>
                      </a:solidFill>
                      <a:prstDash val="solid"/>
                    </a:lnB>
                    <a:noFill/>
                  </a:tcPr>
                </a:tc>
                <a:tc>
                  <a:txBody>
                    <a:bodyPr/>
                    <a:lstStyle/>
                    <a:p>
                      <a:pPr algn="ctr">
                        <a:lnSpc>
                          <a:spcPct val="99600"/>
                        </a:lnSpc>
                      </a:pPr>
                      <a:r>
                        <a:rPr sz="1800" dirty="0">
                          <a:solidFill>
                            <a:srgbClr val="FFFFFF"/>
                          </a:solidFill>
                          <a:latin typeface="Calibri"/>
                          <a:ea typeface="Calibri"/>
                        </a:rPr>
                        <a:t>2.4</a:t>
                      </a:r>
                    </a:p>
                  </a:txBody>
                  <a:tcPr marL="27432" marR="9144" marT="0" marB="0" anchor="ctr">
                    <a:lnL w="6350" cmpd="sng">
                      <a:solidFill>
                        <a:srgbClr val="000000"/>
                      </a:solidFill>
                      <a:prstDash val="solid"/>
                    </a:lnL>
                    <a:lnR w="6350" cmpd="sng">
                      <a:solidFill>
                        <a:srgbClr val="305B7D"/>
                      </a:solidFill>
                      <a:prstDash val="solid"/>
                    </a:lnR>
                    <a:lnT w="6350" cmpd="sng">
                      <a:solidFill>
                        <a:srgbClr val="305B7D"/>
                      </a:solidFill>
                      <a:prstDash val="solid"/>
                    </a:lnT>
                    <a:lnB w="6350" cmpd="sng">
                      <a:solidFill>
                        <a:srgbClr val="305B7D"/>
                      </a:solidFill>
                      <a:prstDash val="solid"/>
                    </a:lnB>
                    <a:noFill/>
                  </a:tcPr>
                </a:tc>
                <a:extLst>
                  <a:ext uri="{0D108BD9-81ED-4DB2-BD59-A6C34878D82A}">
                    <a16:rowId xmlns:a16="http://schemas.microsoft.com/office/drawing/2014/main" val="10005"/>
                  </a:ext>
                </a:extLst>
              </a:tr>
              <a:tr h="381000">
                <a:tc>
                  <a:txBody>
                    <a:bodyPr/>
                    <a:lstStyle/>
                    <a:p>
                      <a:pPr marL="457200" algn="l">
                        <a:lnSpc>
                          <a:spcPct val="99600"/>
                        </a:lnSpc>
                      </a:pPr>
                      <a:r>
                        <a:rPr sz="1800" dirty="0">
                          <a:solidFill>
                            <a:srgbClr val="FFFFFF"/>
                          </a:solidFill>
                          <a:latin typeface="Calibri"/>
                          <a:ea typeface="Calibri"/>
                        </a:rPr>
                        <a:t>Total liabilities        </a:t>
                      </a:r>
                    </a:p>
                  </a:txBody>
                  <a:tcPr marL="27432" marR="27432" marT="0" marB="0" anchor="ctr">
                    <a:lnL w="6350" cmpd="sng">
                      <a:solidFill>
                        <a:srgbClr val="000000"/>
                      </a:solidFill>
                      <a:prstDash val="solid"/>
                    </a:lnL>
                    <a:lnR w="6350" cmpd="sng">
                      <a:solidFill>
                        <a:srgbClr val="000000"/>
                      </a:solidFill>
                      <a:prstDash val="solid"/>
                    </a:lnR>
                    <a:lnT w="6350" cmpd="sng">
                      <a:solidFill>
                        <a:srgbClr val="305B7D"/>
                      </a:solidFill>
                      <a:prstDash val="solid"/>
                    </a:lnT>
                    <a:lnB w="6350" cmpd="sng">
                      <a:solidFill>
                        <a:srgbClr val="305B7D"/>
                      </a:solidFill>
                      <a:prstDash val="solid"/>
                    </a:lnB>
                    <a:noFill/>
                  </a:tcPr>
                </a:tc>
                <a:tc>
                  <a:txBody>
                    <a:bodyPr/>
                    <a:lstStyle/>
                    <a:p>
                      <a:pPr algn="ctr">
                        <a:lnSpc>
                          <a:spcPct val="99600"/>
                        </a:lnSpc>
                      </a:pPr>
                      <a:r>
                        <a:rPr lang="en-US" sz="1800" dirty="0">
                          <a:solidFill>
                            <a:srgbClr val="FFFFFF"/>
                          </a:solidFill>
                          <a:latin typeface="Calibri"/>
                          <a:ea typeface="Calibri"/>
                        </a:rPr>
                        <a:t>8.6</a:t>
                      </a:r>
                      <a:endParaRPr sz="1800" dirty="0">
                        <a:solidFill>
                          <a:srgbClr val="FFFFFF"/>
                        </a:solidFill>
                        <a:latin typeface="Calibri"/>
                        <a:ea typeface="Calibri"/>
                      </a:endParaRPr>
                    </a:p>
                  </a:txBody>
                  <a:tcPr marL="27432" marR="9144" marT="0" marB="0" anchor="ctr">
                    <a:lnL w="6350" cmpd="sng">
                      <a:solidFill>
                        <a:srgbClr val="000000"/>
                      </a:solidFill>
                      <a:prstDash val="solid"/>
                    </a:lnL>
                    <a:lnR w="6350" cmpd="sng">
                      <a:solidFill>
                        <a:srgbClr val="000000"/>
                      </a:solidFill>
                      <a:prstDash val="solid"/>
                    </a:lnR>
                    <a:lnT w="6350" cmpd="sng">
                      <a:solidFill>
                        <a:srgbClr val="305B7D"/>
                      </a:solidFill>
                      <a:prstDash val="solid"/>
                    </a:lnT>
                    <a:lnB w="6350" cmpd="sng">
                      <a:solidFill>
                        <a:srgbClr val="305B7D"/>
                      </a:solidFill>
                      <a:prstDash val="solid"/>
                    </a:lnB>
                    <a:noFill/>
                  </a:tcPr>
                </a:tc>
                <a:tc>
                  <a:txBody>
                    <a:bodyPr/>
                    <a:lstStyle/>
                    <a:p>
                      <a:pPr algn="ctr">
                        <a:lnSpc>
                          <a:spcPct val="99600"/>
                        </a:lnSpc>
                      </a:pPr>
                      <a:r>
                        <a:rPr sz="1800" dirty="0">
                          <a:solidFill>
                            <a:srgbClr val="FFFFFF"/>
                          </a:solidFill>
                          <a:latin typeface="Calibri"/>
                          <a:ea typeface="Calibri"/>
                        </a:rPr>
                        <a:t>10.1</a:t>
                      </a:r>
                    </a:p>
                  </a:txBody>
                  <a:tcPr marL="27432" marR="9144" marT="0" marB="0" anchor="ctr">
                    <a:lnL w="6350" cmpd="sng">
                      <a:solidFill>
                        <a:srgbClr val="000000"/>
                      </a:solidFill>
                      <a:prstDash val="solid"/>
                    </a:lnL>
                    <a:lnR w="6350" cmpd="sng">
                      <a:solidFill>
                        <a:srgbClr val="305B7D"/>
                      </a:solidFill>
                      <a:prstDash val="solid"/>
                    </a:lnR>
                    <a:lnT w="6350" cmpd="sng">
                      <a:solidFill>
                        <a:srgbClr val="305B7D"/>
                      </a:solidFill>
                      <a:prstDash val="solid"/>
                    </a:lnT>
                    <a:lnB w="6350" cmpd="sng">
                      <a:solidFill>
                        <a:srgbClr val="305B7D"/>
                      </a:solidFill>
                      <a:prstDash val="solid"/>
                    </a:lnB>
                    <a:noFill/>
                  </a:tcPr>
                </a:tc>
                <a:extLst>
                  <a:ext uri="{0D108BD9-81ED-4DB2-BD59-A6C34878D82A}">
                    <a16:rowId xmlns:a16="http://schemas.microsoft.com/office/drawing/2014/main" val="10006"/>
                  </a:ext>
                </a:extLst>
              </a:tr>
              <a:tr h="381000">
                <a:tc>
                  <a:txBody>
                    <a:bodyPr/>
                    <a:lstStyle/>
                    <a:p>
                      <a:pPr algn="l">
                        <a:lnSpc>
                          <a:spcPct val="99600"/>
                        </a:lnSpc>
                      </a:pPr>
                      <a:r>
                        <a:rPr sz="1800" dirty="0">
                          <a:solidFill>
                            <a:srgbClr val="FFFFFF"/>
                          </a:solidFill>
                          <a:latin typeface="Calibri"/>
                          <a:ea typeface="Calibri"/>
                        </a:rPr>
                        <a:t>Shareholders’ equity</a:t>
                      </a:r>
                    </a:p>
                  </a:txBody>
                  <a:tcPr marL="27432" marR="27432" marT="0" marB="0" anchor="ctr">
                    <a:lnL w="6350" cmpd="sng">
                      <a:solidFill>
                        <a:srgbClr val="000000"/>
                      </a:solidFill>
                      <a:prstDash val="solid"/>
                    </a:lnL>
                    <a:lnR w="6350" cmpd="sng">
                      <a:solidFill>
                        <a:srgbClr val="000000"/>
                      </a:solidFill>
                      <a:prstDash val="solid"/>
                    </a:lnR>
                    <a:lnT w="6350" cmpd="sng">
                      <a:solidFill>
                        <a:srgbClr val="305B7D"/>
                      </a:solidFill>
                      <a:prstDash val="solid"/>
                    </a:lnT>
                    <a:lnB w="6350" cmpd="sng">
                      <a:solidFill>
                        <a:srgbClr val="305B7D"/>
                      </a:solidFill>
                      <a:prstDash val="solid"/>
                    </a:lnB>
                    <a:noFill/>
                  </a:tcPr>
                </a:tc>
                <a:tc>
                  <a:txBody>
                    <a:bodyPr/>
                    <a:lstStyle/>
                    <a:p>
                      <a:pPr algn="ctr">
                        <a:lnSpc>
                          <a:spcPct val="99600"/>
                        </a:lnSpc>
                      </a:pPr>
                      <a:r>
                        <a:rPr sz="1800" dirty="0">
                          <a:solidFill>
                            <a:srgbClr val="FFFFFF"/>
                          </a:solidFill>
                          <a:latin typeface="Calibri"/>
                          <a:ea typeface="Calibri"/>
                        </a:rPr>
                        <a:t>164.</a:t>
                      </a:r>
                      <a:r>
                        <a:rPr lang="en-US" sz="1800" dirty="0">
                          <a:solidFill>
                            <a:srgbClr val="FFFFFF"/>
                          </a:solidFill>
                          <a:latin typeface="Calibri"/>
                          <a:ea typeface="Calibri"/>
                        </a:rPr>
                        <a:t>6</a:t>
                      </a:r>
                      <a:endParaRPr sz="1800" dirty="0">
                        <a:solidFill>
                          <a:srgbClr val="FFFFFF"/>
                        </a:solidFill>
                        <a:latin typeface="Calibri"/>
                        <a:ea typeface="Calibri"/>
                      </a:endParaRPr>
                    </a:p>
                  </a:txBody>
                  <a:tcPr marL="27432" marR="9144" marT="0" marB="0" anchor="ctr">
                    <a:lnL w="6350" cmpd="sng">
                      <a:solidFill>
                        <a:srgbClr val="000000"/>
                      </a:solidFill>
                      <a:prstDash val="solid"/>
                    </a:lnL>
                    <a:lnR w="6350" cmpd="sng">
                      <a:solidFill>
                        <a:srgbClr val="000000"/>
                      </a:solidFill>
                      <a:prstDash val="solid"/>
                    </a:lnR>
                    <a:lnT w="6350" cmpd="sng">
                      <a:solidFill>
                        <a:srgbClr val="305B7D"/>
                      </a:solidFill>
                      <a:prstDash val="solid"/>
                    </a:lnT>
                    <a:lnB w="6350" cmpd="sng">
                      <a:solidFill>
                        <a:srgbClr val="305B7D"/>
                      </a:solidFill>
                      <a:prstDash val="solid"/>
                    </a:lnB>
                    <a:noFill/>
                  </a:tcPr>
                </a:tc>
                <a:tc>
                  <a:txBody>
                    <a:bodyPr/>
                    <a:lstStyle/>
                    <a:p>
                      <a:pPr algn="ctr">
                        <a:lnSpc>
                          <a:spcPct val="99600"/>
                        </a:lnSpc>
                      </a:pPr>
                      <a:r>
                        <a:rPr sz="1800" dirty="0">
                          <a:solidFill>
                            <a:srgbClr val="FFFFFF"/>
                          </a:solidFill>
                          <a:latin typeface="Calibri"/>
                          <a:ea typeface="Calibri"/>
                        </a:rPr>
                        <a:t>178.2</a:t>
                      </a:r>
                    </a:p>
                  </a:txBody>
                  <a:tcPr marL="27432" marR="9144" marT="0" marB="0" anchor="ctr">
                    <a:lnL w="6350" cmpd="sng">
                      <a:solidFill>
                        <a:srgbClr val="000000"/>
                      </a:solidFill>
                      <a:prstDash val="solid"/>
                    </a:lnL>
                    <a:lnR w="6350" cmpd="sng">
                      <a:solidFill>
                        <a:srgbClr val="305B7D"/>
                      </a:solidFill>
                      <a:prstDash val="solid"/>
                    </a:lnR>
                    <a:lnT w="6350" cmpd="sng">
                      <a:solidFill>
                        <a:srgbClr val="305B7D"/>
                      </a:solidFill>
                      <a:prstDash val="solid"/>
                    </a:lnT>
                    <a:lnB w="6350" cmpd="sng">
                      <a:solidFill>
                        <a:srgbClr val="305B7D"/>
                      </a:solidFill>
                      <a:prstDash val="solid"/>
                    </a:lnB>
                    <a:noFill/>
                  </a:tcPr>
                </a:tc>
                <a:extLst>
                  <a:ext uri="{0D108BD9-81ED-4DB2-BD59-A6C34878D82A}">
                    <a16:rowId xmlns:a16="http://schemas.microsoft.com/office/drawing/2014/main" val="10007"/>
                  </a:ext>
                </a:extLst>
              </a:tr>
              <a:tr h="381000">
                <a:tc>
                  <a:txBody>
                    <a:bodyPr/>
                    <a:lstStyle/>
                    <a:p>
                      <a:pPr algn="l">
                        <a:lnSpc>
                          <a:spcPct val="99600"/>
                        </a:lnSpc>
                      </a:pPr>
                      <a:r>
                        <a:rPr sz="1800" b="1" dirty="0">
                          <a:solidFill>
                            <a:srgbClr val="FFFFFF"/>
                          </a:solidFill>
                          <a:latin typeface="Calibri"/>
                          <a:ea typeface="Calibri"/>
                        </a:rPr>
                        <a:t>Total liabilities and shareholders’ equity</a:t>
                      </a:r>
                    </a:p>
                  </a:txBody>
                  <a:tcPr marL="27432" marR="27432" marT="0" marB="0" anchor="ctr">
                    <a:lnL w="6350" cmpd="sng">
                      <a:solidFill>
                        <a:srgbClr val="000000"/>
                      </a:solidFill>
                      <a:prstDash val="solid"/>
                    </a:lnL>
                    <a:lnR w="6350" cmpd="sng">
                      <a:solidFill>
                        <a:srgbClr val="000000"/>
                      </a:solidFill>
                      <a:prstDash val="solid"/>
                    </a:lnR>
                    <a:lnT w="6350" cmpd="sng">
                      <a:solidFill>
                        <a:srgbClr val="305B7D"/>
                      </a:solidFill>
                      <a:prstDash val="solid"/>
                    </a:lnT>
                    <a:lnB w="6350" cmpd="sng">
                      <a:solidFill>
                        <a:srgbClr val="305B7D"/>
                      </a:solidFill>
                      <a:prstDash val="solid"/>
                    </a:lnB>
                    <a:noFill/>
                  </a:tcPr>
                </a:tc>
                <a:tc>
                  <a:txBody>
                    <a:bodyPr/>
                    <a:lstStyle/>
                    <a:p>
                      <a:pPr algn="ctr">
                        <a:lnSpc>
                          <a:spcPct val="99600"/>
                        </a:lnSpc>
                      </a:pPr>
                      <a:r>
                        <a:rPr sz="1800" b="1" dirty="0">
                          <a:solidFill>
                            <a:srgbClr val="FFFFFF"/>
                          </a:solidFill>
                          <a:latin typeface="Calibri"/>
                          <a:ea typeface="Calibri"/>
                        </a:rPr>
                        <a:t>$173.</a:t>
                      </a:r>
                      <a:r>
                        <a:rPr lang="en-US" sz="1800" b="1" dirty="0">
                          <a:solidFill>
                            <a:srgbClr val="FFFFFF"/>
                          </a:solidFill>
                          <a:latin typeface="Calibri"/>
                          <a:ea typeface="Calibri"/>
                        </a:rPr>
                        <a:t>2</a:t>
                      </a:r>
                      <a:endParaRPr sz="1800" b="1" dirty="0">
                        <a:solidFill>
                          <a:srgbClr val="FFFFFF"/>
                        </a:solidFill>
                        <a:latin typeface="Calibri"/>
                        <a:ea typeface="Calibri"/>
                      </a:endParaRPr>
                    </a:p>
                  </a:txBody>
                  <a:tcPr marL="27432" marR="9144" marT="0" marB="0" anchor="ctr">
                    <a:lnL w="6350" cmpd="sng">
                      <a:solidFill>
                        <a:srgbClr val="000000"/>
                      </a:solidFill>
                      <a:prstDash val="solid"/>
                    </a:lnL>
                    <a:lnR w="6350" cmpd="sng">
                      <a:solidFill>
                        <a:srgbClr val="000000"/>
                      </a:solidFill>
                      <a:prstDash val="solid"/>
                    </a:lnR>
                    <a:lnT w="6350" cmpd="sng">
                      <a:solidFill>
                        <a:srgbClr val="305B7D"/>
                      </a:solidFill>
                      <a:prstDash val="solid"/>
                    </a:lnT>
                    <a:lnB w="6350" cmpd="sng">
                      <a:solidFill>
                        <a:srgbClr val="305B7D"/>
                      </a:solidFill>
                      <a:prstDash val="solid"/>
                    </a:lnB>
                    <a:noFill/>
                  </a:tcPr>
                </a:tc>
                <a:tc>
                  <a:txBody>
                    <a:bodyPr/>
                    <a:lstStyle/>
                    <a:p>
                      <a:pPr algn="ctr">
                        <a:lnSpc>
                          <a:spcPct val="99600"/>
                        </a:lnSpc>
                      </a:pPr>
                      <a:r>
                        <a:rPr sz="1800" b="1" dirty="0">
                          <a:solidFill>
                            <a:srgbClr val="FFFFFF"/>
                          </a:solidFill>
                          <a:latin typeface="Calibri"/>
                          <a:ea typeface="Calibri"/>
                        </a:rPr>
                        <a:t>$188.4</a:t>
                      </a:r>
                    </a:p>
                  </a:txBody>
                  <a:tcPr marL="27432" marR="9144" marT="0" marB="0" anchor="ctr">
                    <a:lnL w="6350" cmpd="sng">
                      <a:solidFill>
                        <a:srgbClr val="000000"/>
                      </a:solidFill>
                      <a:prstDash val="solid"/>
                    </a:lnL>
                    <a:lnR w="6350" cmpd="sng">
                      <a:solidFill>
                        <a:srgbClr val="305B7D"/>
                      </a:solidFill>
                      <a:prstDash val="solid"/>
                    </a:lnR>
                    <a:lnT w="6350" cmpd="sng">
                      <a:solidFill>
                        <a:srgbClr val="305B7D"/>
                      </a:solidFill>
                      <a:prstDash val="solid"/>
                    </a:lnT>
                    <a:lnB w="6350" cmpd="sng">
                      <a:solidFill>
                        <a:srgbClr val="305B7D"/>
                      </a:solidFill>
                      <a:prstDash val="solid"/>
                    </a:lnB>
                    <a:noFill/>
                  </a:tcPr>
                </a:tc>
                <a:extLst>
                  <a:ext uri="{0D108BD9-81ED-4DB2-BD59-A6C34878D82A}">
                    <a16:rowId xmlns:a16="http://schemas.microsoft.com/office/drawing/2014/main" val="10008"/>
                  </a:ext>
                </a:extLst>
              </a:tr>
            </a:tbl>
          </a:graphicData>
        </a:graphic>
      </p:graphicFrame>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New shape"/>
          <p:cNvSpPr/>
          <p:nvPr/>
        </p:nvSpPr>
        <p:spPr>
          <a:xfrm>
            <a:off x="2076450" y="191770"/>
            <a:ext cx="8023987" cy="581787"/>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a:lnSpc>
                <a:spcPct val="100000"/>
              </a:lnSpc>
              <a:spcBef>
                <a:spcPct val="0"/>
              </a:spcBef>
              <a:spcAft>
                <a:spcPct val="0"/>
              </a:spcAft>
            </a:pPr>
            <a:r>
              <a:rPr sz="3600" b="1" dirty="0">
                <a:solidFill>
                  <a:srgbClr val="4F81BD"/>
                </a:solidFill>
                <a:latin typeface="Calibri"/>
                <a:ea typeface="Calibri"/>
              </a:rPr>
              <a:t>Conclusion</a:t>
            </a:r>
          </a:p>
        </p:txBody>
      </p:sp>
      <p:sp>
        <p:nvSpPr>
          <p:cNvPr id="3" name="New shape"/>
          <p:cNvSpPr/>
          <p:nvPr/>
        </p:nvSpPr>
        <p:spPr>
          <a:xfrm>
            <a:off x="550799" y="1303274"/>
            <a:ext cx="11099927" cy="4898136"/>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457200" lvl="1" indent="-228600" algn="l" defTabSz="457200">
              <a:lnSpc>
                <a:spcPct val="100000"/>
              </a:lnSpc>
              <a:spcBef>
                <a:spcPct val="0"/>
              </a:spcBef>
              <a:spcAft>
                <a:spcPct val="0"/>
              </a:spcAft>
              <a:buChar char="•"/>
            </a:pPr>
            <a:r>
              <a:rPr sz="2000" b="1" dirty="0">
                <a:solidFill>
                  <a:srgbClr val="FFFFFF"/>
                </a:solidFill>
                <a:latin typeface="Calibri"/>
                <a:ea typeface="Calibri"/>
              </a:rPr>
              <a:t>Delivering on our commitment to scientific leadership</a:t>
            </a:r>
          </a:p>
          <a:p>
            <a:pPr marL="914400" lvl="2" indent="-228600" algn="l" defTabSz="457200">
              <a:lnSpc>
                <a:spcPct val="100000"/>
              </a:lnSpc>
              <a:spcBef>
                <a:spcPct val="0"/>
              </a:spcBef>
              <a:spcAft>
                <a:spcPct val="0"/>
              </a:spcAft>
              <a:buChar char="◦"/>
            </a:pPr>
            <a:r>
              <a:rPr sz="1800" dirty="0">
                <a:solidFill>
                  <a:srgbClr val="FFFFFF"/>
                </a:solidFill>
                <a:latin typeface="Calibri"/>
                <a:ea typeface="Calibri"/>
              </a:rPr>
              <a:t>Internal R&amp;D investment</a:t>
            </a:r>
          </a:p>
          <a:p>
            <a:pPr marL="914400" lvl="2" indent="-228600" algn="l" defTabSz="457200">
              <a:lnSpc>
                <a:spcPct val="100000"/>
              </a:lnSpc>
              <a:spcBef>
                <a:spcPct val="0"/>
              </a:spcBef>
              <a:spcAft>
                <a:spcPct val="0"/>
              </a:spcAft>
              <a:buChar char="◦"/>
            </a:pPr>
            <a:r>
              <a:rPr sz="1800" dirty="0">
                <a:solidFill>
                  <a:srgbClr val="FFFFFF"/>
                </a:solidFill>
                <a:latin typeface="Calibri"/>
                <a:ea typeface="Calibri"/>
              </a:rPr>
              <a:t>Expanding industry and regulatory partnerships</a:t>
            </a:r>
            <a:endParaRPr lang="en-US" sz="1800" dirty="0">
              <a:solidFill>
                <a:srgbClr val="FFFFFF"/>
              </a:solidFill>
              <a:latin typeface="Calibri"/>
              <a:ea typeface="Calibri"/>
            </a:endParaRPr>
          </a:p>
          <a:p>
            <a:pPr marL="914400" lvl="2" indent="-228600" algn="l" defTabSz="457200">
              <a:lnSpc>
                <a:spcPct val="100000"/>
              </a:lnSpc>
              <a:spcBef>
                <a:spcPct val="0"/>
              </a:spcBef>
              <a:spcAft>
                <a:spcPct val="0"/>
              </a:spcAft>
              <a:buChar char="◦"/>
            </a:pPr>
            <a:r>
              <a:rPr lang="en-US" dirty="0">
                <a:solidFill>
                  <a:srgbClr val="FFFFFF"/>
                </a:solidFill>
                <a:latin typeface="Calibri"/>
                <a:ea typeface="Calibri"/>
              </a:rPr>
              <a:t>MIDD+ – 3</a:t>
            </a:r>
            <a:r>
              <a:rPr lang="en-US" baseline="30000" dirty="0">
                <a:solidFill>
                  <a:srgbClr val="FFFFFF"/>
                </a:solidFill>
                <a:latin typeface="Calibri"/>
                <a:ea typeface="Calibri"/>
              </a:rPr>
              <a:t>rd</a:t>
            </a:r>
            <a:r>
              <a:rPr lang="en-US" dirty="0">
                <a:solidFill>
                  <a:srgbClr val="FFFFFF"/>
                </a:solidFill>
                <a:latin typeface="Calibri"/>
                <a:ea typeface="Calibri"/>
              </a:rPr>
              <a:t> annual SLP sponsored conference</a:t>
            </a:r>
            <a:endParaRPr sz="1800" dirty="0">
              <a:solidFill>
                <a:srgbClr val="FFFFFF"/>
              </a:solidFill>
              <a:latin typeface="Calibri"/>
              <a:ea typeface="Calibri"/>
            </a:endParaRPr>
          </a:p>
          <a:p>
            <a:pPr marL="457200" lvl="1" indent="-228600" algn="l" defTabSz="457200">
              <a:lnSpc>
                <a:spcPct val="100000"/>
              </a:lnSpc>
              <a:spcBef>
                <a:spcPct val="0"/>
              </a:spcBef>
              <a:spcAft>
                <a:spcPct val="0"/>
              </a:spcAft>
              <a:buChar char="•"/>
            </a:pPr>
            <a:r>
              <a:rPr sz="2000" b="1" dirty="0">
                <a:solidFill>
                  <a:srgbClr val="FFFFFF"/>
                </a:solidFill>
                <a:latin typeface="Calibri"/>
                <a:ea typeface="Calibri"/>
              </a:rPr>
              <a:t>Enhancing our client facing capabilities</a:t>
            </a:r>
          </a:p>
          <a:p>
            <a:pPr marL="914400" lvl="2" indent="-228600" algn="l" defTabSz="457200">
              <a:lnSpc>
                <a:spcPct val="100000"/>
              </a:lnSpc>
              <a:spcBef>
                <a:spcPct val="0"/>
              </a:spcBef>
              <a:spcAft>
                <a:spcPct val="0"/>
              </a:spcAft>
              <a:buChar char="◦"/>
            </a:pPr>
            <a:r>
              <a:rPr sz="1800" dirty="0">
                <a:solidFill>
                  <a:srgbClr val="FFFFFF"/>
                </a:solidFill>
                <a:latin typeface="Calibri"/>
                <a:ea typeface="Calibri"/>
              </a:rPr>
              <a:t>Growth and maturity of business development team</a:t>
            </a:r>
          </a:p>
          <a:p>
            <a:pPr marL="914400" lvl="2" indent="-228600" algn="l" defTabSz="457200">
              <a:lnSpc>
                <a:spcPct val="100000"/>
              </a:lnSpc>
              <a:spcBef>
                <a:spcPct val="0"/>
              </a:spcBef>
              <a:spcAft>
                <a:spcPct val="0"/>
              </a:spcAft>
              <a:buChar char="◦"/>
            </a:pPr>
            <a:r>
              <a:rPr sz="1800" dirty="0">
                <a:solidFill>
                  <a:srgbClr val="FFFFFF"/>
                </a:solidFill>
                <a:latin typeface="Calibri"/>
                <a:ea typeface="Calibri"/>
              </a:rPr>
              <a:t>Focus on expanding our local coverage of EU market</a:t>
            </a:r>
          </a:p>
          <a:p>
            <a:pPr marL="914400" lvl="2" indent="-228600" algn="l" defTabSz="457200">
              <a:lnSpc>
                <a:spcPct val="100000"/>
              </a:lnSpc>
              <a:spcBef>
                <a:spcPct val="0"/>
              </a:spcBef>
              <a:spcAft>
                <a:spcPct val="0"/>
              </a:spcAft>
              <a:buChar char="◦"/>
            </a:pPr>
            <a:r>
              <a:rPr sz="1800" dirty="0">
                <a:solidFill>
                  <a:srgbClr val="FFFFFF"/>
                </a:solidFill>
                <a:latin typeface="Calibri"/>
                <a:ea typeface="Calibri"/>
              </a:rPr>
              <a:t>Focus on supporting accelerated growth in distributor network</a:t>
            </a:r>
          </a:p>
          <a:p>
            <a:pPr marL="457200" lvl="1" indent="-228600" algn="l" defTabSz="457200">
              <a:lnSpc>
                <a:spcPct val="100000"/>
              </a:lnSpc>
              <a:spcBef>
                <a:spcPct val="0"/>
              </a:spcBef>
              <a:spcAft>
                <a:spcPct val="0"/>
              </a:spcAft>
              <a:buChar char="•"/>
            </a:pPr>
            <a:r>
              <a:rPr sz="2000" b="1" dirty="0">
                <a:solidFill>
                  <a:srgbClr val="FFFFFF"/>
                </a:solidFill>
                <a:latin typeface="Calibri"/>
                <a:ea typeface="Calibri"/>
              </a:rPr>
              <a:t>Challenges being addressed</a:t>
            </a:r>
          </a:p>
          <a:p>
            <a:pPr marL="914400" lvl="2" indent="-228600" algn="l" defTabSz="457200">
              <a:lnSpc>
                <a:spcPct val="100000"/>
              </a:lnSpc>
              <a:spcBef>
                <a:spcPct val="0"/>
              </a:spcBef>
              <a:spcAft>
                <a:spcPct val="0"/>
              </a:spcAft>
              <a:buChar char="◦"/>
            </a:pPr>
            <a:r>
              <a:rPr sz="1800" dirty="0">
                <a:solidFill>
                  <a:srgbClr val="FFFFFF"/>
                </a:solidFill>
                <a:latin typeface="Calibri"/>
                <a:ea typeface="Calibri"/>
              </a:rPr>
              <a:t>Evolving seasonality due to software renewal timing changes</a:t>
            </a:r>
          </a:p>
          <a:p>
            <a:pPr marL="914400" lvl="2" indent="-228600" algn="l" defTabSz="457200">
              <a:lnSpc>
                <a:spcPct val="100000"/>
              </a:lnSpc>
              <a:spcBef>
                <a:spcPct val="0"/>
              </a:spcBef>
              <a:spcAft>
                <a:spcPct val="0"/>
              </a:spcAft>
              <a:buChar char="◦"/>
            </a:pPr>
            <a:r>
              <a:rPr lang="en-US" dirty="0">
                <a:solidFill>
                  <a:srgbClr val="FFFFFF"/>
                </a:solidFill>
                <a:latin typeface="Calibri"/>
                <a:ea typeface="Calibri"/>
              </a:rPr>
              <a:t>Small biotech churn</a:t>
            </a:r>
          </a:p>
          <a:p>
            <a:pPr marL="914400" lvl="2" indent="-228600" algn="l" defTabSz="457200">
              <a:lnSpc>
                <a:spcPct val="100000"/>
              </a:lnSpc>
              <a:spcBef>
                <a:spcPct val="0"/>
              </a:spcBef>
              <a:spcAft>
                <a:spcPct val="0"/>
              </a:spcAft>
              <a:buChar char="◦"/>
            </a:pPr>
            <a:r>
              <a:rPr sz="1800" dirty="0">
                <a:solidFill>
                  <a:srgbClr val="FFFFFF"/>
                </a:solidFill>
                <a:latin typeface="Calibri"/>
                <a:ea typeface="Calibri"/>
              </a:rPr>
              <a:t>Continued competitive market for scientific talent</a:t>
            </a:r>
          </a:p>
          <a:p>
            <a:pPr marL="914400" lvl="2" indent="-228600" algn="l" defTabSz="457200">
              <a:lnSpc>
                <a:spcPct val="100000"/>
              </a:lnSpc>
              <a:spcBef>
                <a:spcPct val="0"/>
              </a:spcBef>
              <a:spcAft>
                <a:spcPct val="0"/>
              </a:spcAft>
              <a:buChar char="◦"/>
            </a:pPr>
            <a:r>
              <a:rPr sz="1800" dirty="0">
                <a:solidFill>
                  <a:srgbClr val="FFFFFF"/>
                </a:solidFill>
                <a:latin typeface="Calibri"/>
                <a:ea typeface="Calibri"/>
              </a:rPr>
              <a:t>General market dynamics: inflation, recession &amp; forex</a:t>
            </a:r>
          </a:p>
          <a:p>
            <a:pPr marL="457200" lvl="1" indent="-228600" algn="l" defTabSz="457200">
              <a:lnSpc>
                <a:spcPct val="100000"/>
              </a:lnSpc>
              <a:spcBef>
                <a:spcPct val="0"/>
              </a:spcBef>
              <a:spcAft>
                <a:spcPct val="0"/>
              </a:spcAft>
              <a:buChar char="•"/>
            </a:pPr>
            <a:r>
              <a:rPr sz="2000" b="1" dirty="0">
                <a:solidFill>
                  <a:srgbClr val="FFFFFF"/>
                </a:solidFill>
                <a:latin typeface="Calibri"/>
                <a:ea typeface="Calibri"/>
              </a:rPr>
              <a:t>Focus on Capital Allocation</a:t>
            </a:r>
            <a:endParaRPr lang="en-US" sz="2000" b="1" dirty="0">
              <a:solidFill>
                <a:srgbClr val="FFFFFF"/>
              </a:solidFill>
              <a:latin typeface="Calibri"/>
              <a:ea typeface="Calibri"/>
            </a:endParaRPr>
          </a:p>
          <a:p>
            <a:pPr lvl="2" indent="-228600" defTabSz="457200">
              <a:spcBef>
                <a:spcPct val="0"/>
              </a:spcBef>
              <a:spcAft>
                <a:spcPct val="0"/>
              </a:spcAft>
              <a:buChar char="•"/>
            </a:pPr>
            <a:r>
              <a:rPr lang="en-US" dirty="0">
                <a:solidFill>
                  <a:srgbClr val="FFFFFF"/>
                </a:solidFill>
                <a:latin typeface="Calibri"/>
                <a:ea typeface="Calibri"/>
              </a:rPr>
              <a:t>ACR program near completion</a:t>
            </a:r>
            <a:endParaRPr dirty="0">
              <a:solidFill>
                <a:srgbClr val="FFFFFF"/>
              </a:solidFill>
              <a:latin typeface="Calibri"/>
              <a:ea typeface="Calibri"/>
            </a:endParaRPr>
          </a:p>
          <a:p>
            <a:pPr algn="l" defTabSz="457200">
              <a:lnSpc>
                <a:spcPct val="100000"/>
              </a:lnSpc>
              <a:spcBef>
                <a:spcPct val="0"/>
              </a:spcBef>
              <a:spcAft>
                <a:spcPct val="0"/>
              </a:spcAft>
            </a:pPr>
            <a:endParaRPr sz="1800" dirty="0">
              <a:solidFill>
                <a:srgbClr val="000000"/>
              </a:solidFill>
              <a:latin typeface="Calibri"/>
              <a:ea typeface="Calibri"/>
            </a:endParaRPr>
          </a:p>
          <a:p>
            <a:pPr algn="l" defTabSz="457200">
              <a:lnSpc>
                <a:spcPct val="100000"/>
              </a:lnSpc>
              <a:spcBef>
                <a:spcPct val="0"/>
              </a:spcBef>
              <a:spcAft>
                <a:spcPct val="0"/>
              </a:spcAft>
            </a:pPr>
            <a:endParaRPr sz="2400" dirty="0">
              <a:solidFill>
                <a:srgbClr val="000000"/>
              </a:solidFill>
              <a:latin typeface="Calibri"/>
              <a:ea typeface="Calibri"/>
            </a:endParaRPr>
          </a:p>
        </p:txBody>
      </p:sp>
      <p:sp>
        <p:nvSpPr>
          <p:cNvPr id="4" name="New shape"/>
          <p:cNvSpPr/>
          <p:nvPr/>
        </p:nvSpPr>
        <p:spPr>
          <a:xfrm>
            <a:off x="550799" y="773557"/>
            <a:ext cx="11099927" cy="457200"/>
          </a:xfrm>
          <a:prstGeom prst="rect">
            <a:avLst/>
          </a:prstGeom>
          <a:ln w="9525">
            <a:noFill/>
            <a:prstDash val="solid"/>
            <a:miter/>
          </a:ln>
        </p:spPr>
        <p:style>
          <a:lnRef idx="2">
            <a:schemeClr val="accent1">
              <a:shade val="50000"/>
            </a:schemeClr>
          </a:lnRef>
          <a:fillRef idx="1">
            <a:srgbClr val="00386B"/>
          </a:fillRef>
          <a:effectRef idx="0">
            <a:schemeClr val="accent1"/>
          </a:effectRef>
          <a:fontRef idx="minor">
            <a:schemeClr val="lt1"/>
          </a:fontRef>
        </p:style>
        <p:txBody>
          <a:bodyPr lIns="91440" tIns="25908" rIns="91440" bIns="45720" rtlCol="0" anchor="ctr"/>
          <a:lstStyle/>
          <a:p>
            <a:pPr algn="ctr" defTabSz="457200">
              <a:lnSpc>
                <a:spcPct val="100000"/>
              </a:lnSpc>
              <a:spcBef>
                <a:spcPct val="0"/>
              </a:spcBef>
              <a:spcAft>
                <a:spcPts val="1800"/>
              </a:spcAft>
            </a:pPr>
            <a:r>
              <a:rPr sz="2400" b="1" dirty="0">
                <a:solidFill>
                  <a:srgbClr val="FFFFFF"/>
                </a:solidFill>
                <a:latin typeface="Calibri"/>
                <a:ea typeface="Calibri"/>
              </a:rPr>
              <a:t>CONTINUED LEADERSHIP POSITION IN BIOSIMULATION MARKET</a:t>
            </a:r>
          </a:p>
        </p:txBody>
      </p:sp>
      <p:sp>
        <p:nvSpPr>
          <p:cNvPr id="5" name="New shape"/>
          <p:cNvSpPr/>
          <p:nvPr/>
        </p:nvSpPr>
        <p:spPr>
          <a:xfrm>
            <a:off x="541274" y="5639435"/>
            <a:ext cx="11099927" cy="457200"/>
          </a:xfrm>
          <a:prstGeom prst="rect">
            <a:avLst/>
          </a:prstGeom>
          <a:ln w="9525">
            <a:noFill/>
            <a:prstDash val="solid"/>
            <a:miter/>
          </a:ln>
        </p:spPr>
        <p:style>
          <a:lnRef idx="2">
            <a:schemeClr val="accent1">
              <a:shade val="50000"/>
            </a:schemeClr>
          </a:lnRef>
          <a:fillRef idx="1">
            <a:srgbClr val="00386B"/>
          </a:fillRef>
          <a:effectRef idx="0">
            <a:schemeClr val="accent1"/>
          </a:effectRef>
          <a:fontRef idx="minor">
            <a:schemeClr val="lt1"/>
          </a:fontRef>
        </p:style>
        <p:txBody>
          <a:bodyPr lIns="91440" tIns="25908" rIns="91440" bIns="45720" rtlCol="0" anchor="ctr"/>
          <a:lstStyle/>
          <a:p>
            <a:pPr algn="ctr" defTabSz="457200">
              <a:lnSpc>
                <a:spcPct val="100000"/>
              </a:lnSpc>
              <a:spcBef>
                <a:spcPct val="0"/>
              </a:spcBef>
              <a:spcAft>
                <a:spcPct val="0"/>
              </a:spcAft>
            </a:pPr>
            <a:r>
              <a:rPr sz="2400" b="1" dirty="0">
                <a:solidFill>
                  <a:srgbClr val="FFFFFF"/>
                </a:solidFill>
                <a:latin typeface="Calibri"/>
                <a:ea typeface="Calibri"/>
              </a:rPr>
              <a:t>WELL POSITIONED TO ACHIEVE OUR FY23 GOALS</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New shape"/>
          <p:cNvSpPr/>
          <p:nvPr/>
        </p:nvSpPr>
        <p:spPr>
          <a:xfrm>
            <a:off x="305054" y="2685796"/>
            <a:ext cx="11345926" cy="3558921"/>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457200" lvl="1" indent="-228600" algn="l" defTabSz="457200">
              <a:lnSpc>
                <a:spcPct val="200000"/>
              </a:lnSpc>
              <a:spcBef>
                <a:spcPct val="0"/>
              </a:spcBef>
              <a:spcAft>
                <a:spcPct val="0"/>
              </a:spcAft>
              <a:buChar char="•"/>
            </a:pPr>
            <a:r>
              <a:rPr sz="2000" dirty="0">
                <a:solidFill>
                  <a:srgbClr val="FFFFFF"/>
                </a:solidFill>
                <a:latin typeface="Calibri"/>
                <a:ea typeface="Calibri"/>
              </a:rPr>
              <a:t>Second quarter results in line with guidance </a:t>
            </a:r>
          </a:p>
          <a:p>
            <a:pPr marL="457200" lvl="1" indent="-228600" algn="l" defTabSz="457200">
              <a:lnSpc>
                <a:spcPct val="200000"/>
              </a:lnSpc>
              <a:spcBef>
                <a:spcPct val="0"/>
              </a:spcBef>
              <a:spcAft>
                <a:spcPct val="0"/>
              </a:spcAft>
              <a:buChar char="•"/>
            </a:pPr>
            <a:r>
              <a:rPr sz="2000" dirty="0">
                <a:solidFill>
                  <a:srgbClr val="FFFFFF"/>
                </a:solidFill>
                <a:latin typeface="Calibri"/>
                <a:ea typeface="Calibri"/>
              </a:rPr>
              <a:t>Revenue seasonality impacted by expected shift in software renewal timing</a:t>
            </a:r>
          </a:p>
          <a:p>
            <a:pPr marL="914400" lvl="2" indent="-228600" algn="l" defTabSz="457200">
              <a:lnSpc>
                <a:spcPct val="200000"/>
              </a:lnSpc>
              <a:spcBef>
                <a:spcPct val="0"/>
              </a:spcBef>
              <a:spcAft>
                <a:spcPct val="0"/>
              </a:spcAft>
              <a:buChar char="◦"/>
            </a:pPr>
            <a:r>
              <a:rPr lang="en-US" sz="2000" dirty="0">
                <a:solidFill>
                  <a:srgbClr val="FFFFFF"/>
                </a:solidFill>
                <a:latin typeface="Calibri"/>
                <a:ea typeface="Calibri"/>
              </a:rPr>
              <a:t>Continue to see slower pace of sales cycles due to customer budget constraints</a:t>
            </a:r>
          </a:p>
          <a:p>
            <a:pPr marL="914400" lvl="2" indent="-228600" algn="l" defTabSz="457200">
              <a:lnSpc>
                <a:spcPct val="200000"/>
              </a:lnSpc>
              <a:spcBef>
                <a:spcPct val="0"/>
              </a:spcBef>
              <a:spcAft>
                <a:spcPct val="0"/>
              </a:spcAft>
              <a:buChar char="◦"/>
            </a:pPr>
            <a:r>
              <a:rPr lang="en-US" sz="2000" dirty="0">
                <a:solidFill>
                  <a:srgbClr val="FFFFFF"/>
                </a:solidFill>
                <a:latin typeface="Calibri"/>
                <a:ea typeface="Calibri"/>
              </a:rPr>
              <a:t>Churn in small biotech accounts</a:t>
            </a:r>
            <a:endParaRPr sz="2000" dirty="0">
              <a:solidFill>
                <a:srgbClr val="FFFFFF"/>
              </a:solidFill>
              <a:latin typeface="Calibri"/>
              <a:ea typeface="Calibri"/>
            </a:endParaRPr>
          </a:p>
          <a:p>
            <a:pPr marL="914400" lvl="2" indent="-228600" algn="l" defTabSz="457200">
              <a:lnSpc>
                <a:spcPct val="200000"/>
              </a:lnSpc>
              <a:spcBef>
                <a:spcPct val="0"/>
              </a:spcBef>
              <a:spcAft>
                <a:spcPct val="0"/>
              </a:spcAft>
              <a:buChar char="◦"/>
            </a:pPr>
            <a:r>
              <a:rPr sz="2000" dirty="0">
                <a:solidFill>
                  <a:srgbClr val="FFFFFF"/>
                </a:solidFill>
                <a:latin typeface="Calibri"/>
                <a:ea typeface="Calibri"/>
              </a:rPr>
              <a:t>$0.2M constant currency negative impact on revenue</a:t>
            </a:r>
          </a:p>
          <a:p>
            <a:pPr marL="457200" lvl="1" indent="-228600" algn="l" defTabSz="457200">
              <a:lnSpc>
                <a:spcPct val="200000"/>
              </a:lnSpc>
              <a:spcBef>
                <a:spcPct val="0"/>
              </a:spcBef>
              <a:spcAft>
                <a:spcPct val="0"/>
              </a:spcAft>
              <a:buChar char="•"/>
            </a:pPr>
            <a:r>
              <a:rPr lang="en-US" sz="2000" dirty="0">
                <a:solidFill>
                  <a:srgbClr val="FFFFFF"/>
                </a:solidFill>
                <a:latin typeface="Calibri"/>
                <a:ea typeface="Calibri"/>
              </a:rPr>
              <a:t>EPS ahead of guidance; EBITDA back to historical levels</a:t>
            </a:r>
            <a:endParaRPr sz="2000" dirty="0">
              <a:solidFill>
                <a:srgbClr val="FFFFFF"/>
              </a:solidFill>
              <a:latin typeface="Calibri"/>
              <a:ea typeface="Calibri"/>
            </a:endParaRPr>
          </a:p>
          <a:p>
            <a:pPr algn="l" defTabSz="457200">
              <a:lnSpc>
                <a:spcPct val="100000"/>
              </a:lnSpc>
              <a:spcBef>
                <a:spcPct val="0"/>
              </a:spcBef>
              <a:spcAft>
                <a:spcPct val="0"/>
              </a:spcAft>
            </a:pPr>
            <a:endParaRPr sz="2400" dirty="0">
              <a:solidFill>
                <a:srgbClr val="000000"/>
              </a:solidFill>
              <a:latin typeface="Calibri"/>
              <a:ea typeface="Calibri"/>
            </a:endParaRPr>
          </a:p>
        </p:txBody>
      </p:sp>
      <p:sp>
        <p:nvSpPr>
          <p:cNvPr id="3" name="New shape"/>
          <p:cNvSpPr/>
          <p:nvPr/>
        </p:nvSpPr>
        <p:spPr>
          <a:xfrm>
            <a:off x="8796274" y="285750"/>
            <a:ext cx="1019175" cy="514350"/>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endParaRPr sz="1800" dirty="0">
              <a:solidFill>
                <a:srgbClr val="000000"/>
              </a:solidFill>
              <a:latin typeface="Calibri"/>
              <a:ea typeface="Calibri"/>
            </a:endParaRPr>
          </a:p>
        </p:txBody>
      </p:sp>
      <p:sp>
        <p:nvSpPr>
          <p:cNvPr id="4" name="New shape"/>
          <p:cNvSpPr/>
          <p:nvPr/>
        </p:nvSpPr>
        <p:spPr>
          <a:xfrm>
            <a:off x="3871214" y="1093089"/>
            <a:ext cx="1897126" cy="1228979"/>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ctr" defTabSz="457200">
              <a:lnSpc>
                <a:spcPct val="100000"/>
              </a:lnSpc>
              <a:spcBef>
                <a:spcPct val="0"/>
              </a:spcBef>
              <a:spcAft>
                <a:spcPct val="0"/>
              </a:spcAft>
            </a:pPr>
            <a:r>
              <a:rPr sz="5400" b="1" dirty="0">
                <a:solidFill>
                  <a:srgbClr val="FFFFFF"/>
                </a:solidFill>
                <a:latin typeface="Calibri"/>
                <a:ea typeface="Calibri"/>
              </a:rPr>
              <a:t>$0.20</a:t>
            </a:r>
          </a:p>
        </p:txBody>
      </p:sp>
      <p:sp>
        <p:nvSpPr>
          <p:cNvPr id="5" name="New shape"/>
          <p:cNvSpPr/>
          <p:nvPr/>
        </p:nvSpPr>
        <p:spPr>
          <a:xfrm>
            <a:off x="4018026" y="1760093"/>
            <a:ext cx="1514475" cy="698881"/>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ctr" defTabSz="457200">
              <a:lnSpc>
                <a:spcPct val="100000"/>
              </a:lnSpc>
              <a:spcBef>
                <a:spcPct val="0"/>
              </a:spcBef>
              <a:spcAft>
                <a:spcPct val="0"/>
              </a:spcAft>
            </a:pPr>
            <a:r>
              <a:rPr sz="2000" dirty="0">
                <a:solidFill>
                  <a:srgbClr val="FFFFFF"/>
                </a:solidFill>
                <a:latin typeface="Calibri"/>
                <a:ea typeface="Calibri"/>
              </a:rPr>
              <a:t>Diluted EPS</a:t>
            </a:r>
          </a:p>
        </p:txBody>
      </p:sp>
      <p:sp>
        <p:nvSpPr>
          <p:cNvPr id="6" name="New shape"/>
          <p:cNvSpPr/>
          <p:nvPr/>
        </p:nvSpPr>
        <p:spPr>
          <a:xfrm>
            <a:off x="1123442" y="1092962"/>
            <a:ext cx="1837817" cy="914400"/>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5400" b="1" dirty="0">
                <a:solidFill>
                  <a:srgbClr val="FFFFFF"/>
                </a:solidFill>
                <a:latin typeface="Calibri"/>
                <a:ea typeface="Calibri"/>
              </a:rPr>
              <a:t>$16M</a:t>
            </a:r>
          </a:p>
        </p:txBody>
      </p:sp>
      <p:sp>
        <p:nvSpPr>
          <p:cNvPr id="7" name="New shape"/>
          <p:cNvSpPr/>
          <p:nvPr/>
        </p:nvSpPr>
        <p:spPr>
          <a:xfrm>
            <a:off x="1035304" y="1760093"/>
            <a:ext cx="1925955" cy="428625"/>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ctr" defTabSz="457200">
              <a:lnSpc>
                <a:spcPct val="100000"/>
              </a:lnSpc>
              <a:spcBef>
                <a:spcPct val="0"/>
              </a:spcBef>
              <a:spcAft>
                <a:spcPct val="0"/>
              </a:spcAft>
            </a:pPr>
            <a:r>
              <a:rPr sz="2000" dirty="0">
                <a:solidFill>
                  <a:srgbClr val="FFFFFF"/>
                </a:solidFill>
                <a:latin typeface="Calibri"/>
                <a:ea typeface="Calibri"/>
              </a:rPr>
              <a:t>Revenue</a:t>
            </a:r>
          </a:p>
        </p:txBody>
      </p:sp>
      <p:sp>
        <p:nvSpPr>
          <p:cNvPr id="8" name="New shape"/>
          <p:cNvSpPr/>
          <p:nvPr/>
        </p:nvSpPr>
        <p:spPr>
          <a:xfrm>
            <a:off x="6602603" y="1116965"/>
            <a:ext cx="1789176" cy="962025"/>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ctr" defTabSz="457200">
              <a:lnSpc>
                <a:spcPct val="100000"/>
              </a:lnSpc>
              <a:spcBef>
                <a:spcPct val="0"/>
              </a:spcBef>
              <a:spcAft>
                <a:spcPct val="0"/>
              </a:spcAft>
            </a:pPr>
            <a:r>
              <a:rPr lang="en-US" sz="5400" b="1" dirty="0">
                <a:solidFill>
                  <a:srgbClr val="FFFFFF"/>
                </a:solidFill>
                <a:latin typeface="Calibri"/>
                <a:ea typeface="Calibri"/>
              </a:rPr>
              <a:t>40</a:t>
            </a:r>
            <a:r>
              <a:rPr sz="5400" b="1" dirty="0">
                <a:solidFill>
                  <a:srgbClr val="FFFFFF"/>
                </a:solidFill>
                <a:latin typeface="Calibri"/>
                <a:ea typeface="Calibri"/>
              </a:rPr>
              <a:t>%</a:t>
            </a:r>
          </a:p>
        </p:txBody>
      </p:sp>
      <p:sp>
        <p:nvSpPr>
          <p:cNvPr id="9" name="New shape"/>
          <p:cNvSpPr/>
          <p:nvPr/>
        </p:nvSpPr>
        <p:spPr>
          <a:xfrm>
            <a:off x="6393053" y="1776349"/>
            <a:ext cx="1971675" cy="666750"/>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ctr" defTabSz="457200">
              <a:lnSpc>
                <a:spcPct val="100000"/>
              </a:lnSpc>
              <a:spcBef>
                <a:spcPct val="0"/>
              </a:spcBef>
              <a:spcAft>
                <a:spcPct val="0"/>
              </a:spcAft>
            </a:pPr>
            <a:r>
              <a:rPr sz="2000" dirty="0">
                <a:solidFill>
                  <a:srgbClr val="FFFFFF"/>
                </a:solidFill>
                <a:latin typeface="Calibri"/>
                <a:ea typeface="Calibri"/>
              </a:rPr>
              <a:t>Adj. EBITDA as % of Revenue</a:t>
            </a:r>
          </a:p>
        </p:txBody>
      </p:sp>
      <p:sp>
        <p:nvSpPr>
          <p:cNvPr id="10" name="New shape"/>
          <p:cNvSpPr/>
          <p:nvPr/>
        </p:nvSpPr>
        <p:spPr>
          <a:xfrm>
            <a:off x="9195943" y="1114552"/>
            <a:ext cx="1925955" cy="947674"/>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ctr" defTabSz="457200">
              <a:lnSpc>
                <a:spcPct val="100000"/>
              </a:lnSpc>
              <a:spcBef>
                <a:spcPct val="0"/>
              </a:spcBef>
              <a:spcAft>
                <a:spcPct val="0"/>
              </a:spcAft>
            </a:pPr>
            <a:r>
              <a:rPr sz="5400" b="1" dirty="0">
                <a:solidFill>
                  <a:srgbClr val="FFFFFF"/>
                </a:solidFill>
                <a:latin typeface="Calibri"/>
                <a:ea typeface="Calibri"/>
              </a:rPr>
              <a:t>$15M</a:t>
            </a:r>
          </a:p>
        </p:txBody>
      </p:sp>
      <p:sp>
        <p:nvSpPr>
          <p:cNvPr id="11" name="New shape"/>
          <p:cNvSpPr/>
          <p:nvPr/>
        </p:nvSpPr>
        <p:spPr>
          <a:xfrm>
            <a:off x="9195943" y="1782445"/>
            <a:ext cx="1925955" cy="654177"/>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ctr" defTabSz="457200">
              <a:lnSpc>
                <a:spcPct val="100000"/>
              </a:lnSpc>
              <a:spcBef>
                <a:spcPct val="0"/>
              </a:spcBef>
              <a:spcAft>
                <a:spcPct val="0"/>
              </a:spcAft>
            </a:pPr>
            <a:r>
              <a:rPr sz="2000" dirty="0">
                <a:solidFill>
                  <a:srgbClr val="FFFFFF"/>
                </a:solidFill>
                <a:latin typeface="Calibri"/>
                <a:ea typeface="Calibri"/>
              </a:rPr>
              <a:t>Backlog</a:t>
            </a:r>
          </a:p>
        </p:txBody>
      </p:sp>
      <p:sp>
        <p:nvSpPr>
          <p:cNvPr id="12" name="New shape"/>
          <p:cNvSpPr/>
          <p:nvPr/>
        </p:nvSpPr>
        <p:spPr>
          <a:xfrm>
            <a:off x="550799" y="228600"/>
            <a:ext cx="11099927" cy="495300"/>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ctr" defTabSz="457200">
              <a:lnSpc>
                <a:spcPct val="100000"/>
              </a:lnSpc>
              <a:spcBef>
                <a:spcPct val="0"/>
              </a:spcBef>
              <a:spcAft>
                <a:spcPct val="0"/>
              </a:spcAft>
            </a:pPr>
            <a:r>
              <a:rPr sz="3600" b="1" dirty="0">
                <a:solidFill>
                  <a:srgbClr val="4C7AB3"/>
                </a:solidFill>
                <a:latin typeface="Calibri"/>
                <a:ea typeface="Calibri"/>
              </a:rPr>
              <a:t>Second Quarter Highlights</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New shape"/>
          <p:cNvSpPr/>
          <p:nvPr/>
        </p:nvSpPr>
        <p:spPr>
          <a:xfrm>
            <a:off x="305054" y="1190371"/>
            <a:ext cx="11345926" cy="506945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457200" indent="-228600" algn="l" defTabSz="457200">
              <a:lnSpc>
                <a:spcPct val="100000"/>
              </a:lnSpc>
              <a:spcBef>
                <a:spcPct val="0"/>
              </a:spcBef>
              <a:spcAft>
                <a:spcPct val="0"/>
              </a:spcAft>
            </a:pPr>
            <a:endParaRPr sz="1800" dirty="0">
              <a:solidFill>
                <a:srgbClr val="000000"/>
              </a:solidFill>
              <a:latin typeface="Calibri"/>
              <a:ea typeface="Calibri"/>
            </a:endParaRPr>
          </a:p>
          <a:p>
            <a:pPr marL="457200" lvl="1" indent="-228600" algn="l" defTabSz="457200">
              <a:lnSpc>
                <a:spcPct val="150000"/>
              </a:lnSpc>
              <a:spcBef>
                <a:spcPct val="0"/>
              </a:spcBef>
              <a:spcAft>
                <a:spcPct val="0"/>
              </a:spcAft>
              <a:buChar char="•"/>
            </a:pPr>
            <a:r>
              <a:rPr lang="en-US" sz="2400" dirty="0">
                <a:solidFill>
                  <a:srgbClr val="FFFFFF"/>
                </a:solidFill>
                <a:latin typeface="Calibri"/>
                <a:ea typeface="Calibri"/>
              </a:rPr>
              <a:t>New AI/ML drug discovery collaborations</a:t>
            </a:r>
          </a:p>
          <a:p>
            <a:pPr marL="457200" lvl="1" indent="-228600" algn="l" defTabSz="457200">
              <a:lnSpc>
                <a:spcPct val="150000"/>
              </a:lnSpc>
              <a:spcBef>
                <a:spcPct val="0"/>
              </a:spcBef>
              <a:spcAft>
                <a:spcPct val="0"/>
              </a:spcAft>
              <a:buChar char="•"/>
            </a:pPr>
            <a:r>
              <a:rPr lang="en-US" sz="2400" dirty="0">
                <a:solidFill>
                  <a:srgbClr val="FFFFFF"/>
                </a:solidFill>
                <a:latin typeface="Calibri"/>
                <a:ea typeface="Calibri"/>
              </a:rPr>
              <a:t>pKa collaboration with large agrochemicals company extending ML models</a:t>
            </a:r>
          </a:p>
          <a:p>
            <a:pPr marL="457200" lvl="1" indent="-228600" algn="l" defTabSz="457200">
              <a:lnSpc>
                <a:spcPct val="150000"/>
              </a:lnSpc>
              <a:spcBef>
                <a:spcPct val="0"/>
              </a:spcBef>
              <a:spcAft>
                <a:spcPct val="0"/>
              </a:spcAft>
              <a:buChar char="•"/>
            </a:pPr>
            <a:r>
              <a:rPr lang="en-US" sz="2400" dirty="0">
                <a:solidFill>
                  <a:srgbClr val="FFFFFF"/>
                </a:solidFill>
                <a:latin typeface="Calibri"/>
                <a:ea typeface="Calibri"/>
              </a:rPr>
              <a:t>4 new FDA grant submissions</a:t>
            </a:r>
          </a:p>
          <a:p>
            <a:pPr marL="457200" lvl="1" indent="-228600" algn="l" defTabSz="457200">
              <a:lnSpc>
                <a:spcPct val="150000"/>
              </a:lnSpc>
              <a:spcBef>
                <a:spcPct val="0"/>
              </a:spcBef>
              <a:spcAft>
                <a:spcPct val="0"/>
              </a:spcAft>
              <a:buChar char="•"/>
            </a:pPr>
            <a:r>
              <a:rPr lang="en-US" sz="2400" dirty="0">
                <a:solidFill>
                  <a:srgbClr val="FFFFFF"/>
                </a:solidFill>
                <a:latin typeface="Calibri"/>
                <a:ea typeface="Calibri"/>
              </a:rPr>
              <a:t>Critical PBPK service support to multiple clients</a:t>
            </a:r>
          </a:p>
          <a:p>
            <a:pPr marL="457200" lvl="1" indent="-228600" algn="l" defTabSz="457200">
              <a:lnSpc>
                <a:spcPct val="150000"/>
              </a:lnSpc>
              <a:spcBef>
                <a:spcPct val="0"/>
              </a:spcBef>
              <a:spcAft>
                <a:spcPct val="0"/>
              </a:spcAft>
              <a:buChar char="•"/>
            </a:pPr>
            <a:r>
              <a:rPr lang="en-US" sz="2400" dirty="0">
                <a:solidFill>
                  <a:srgbClr val="FFFFFF"/>
                </a:solidFill>
                <a:latin typeface="Calibri"/>
                <a:ea typeface="Calibri"/>
              </a:rPr>
              <a:t>Supported multiple high profile regulatory submissions with pharmacometric modeling and simulation support</a:t>
            </a:r>
          </a:p>
          <a:p>
            <a:pPr marL="457200" lvl="1" indent="-228600" algn="l" defTabSz="457200">
              <a:lnSpc>
                <a:spcPct val="150000"/>
              </a:lnSpc>
              <a:spcBef>
                <a:spcPct val="0"/>
              </a:spcBef>
              <a:spcAft>
                <a:spcPct val="0"/>
              </a:spcAft>
              <a:buChar char="•"/>
            </a:pPr>
            <a:r>
              <a:rPr lang="en-US" sz="2400" dirty="0">
                <a:solidFill>
                  <a:srgbClr val="FFFFFF"/>
                </a:solidFill>
                <a:latin typeface="Calibri"/>
                <a:ea typeface="Calibri"/>
              </a:rPr>
              <a:t>Initiated additional projects with investment groups following prior quarter success</a:t>
            </a:r>
          </a:p>
        </p:txBody>
      </p:sp>
      <p:sp>
        <p:nvSpPr>
          <p:cNvPr id="3" name="New shape"/>
          <p:cNvSpPr/>
          <p:nvPr/>
        </p:nvSpPr>
        <p:spPr>
          <a:xfrm>
            <a:off x="8796274" y="285750"/>
            <a:ext cx="1019175" cy="514350"/>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endParaRPr sz="1800" dirty="0">
              <a:solidFill>
                <a:srgbClr val="000000"/>
              </a:solidFill>
              <a:latin typeface="Calibri"/>
              <a:ea typeface="Calibri"/>
            </a:endParaRPr>
          </a:p>
        </p:txBody>
      </p:sp>
      <p:sp>
        <p:nvSpPr>
          <p:cNvPr id="4" name="New shape"/>
          <p:cNvSpPr/>
          <p:nvPr/>
        </p:nvSpPr>
        <p:spPr>
          <a:xfrm>
            <a:off x="550799" y="228600"/>
            <a:ext cx="11099927" cy="495300"/>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ctr" defTabSz="457200">
              <a:lnSpc>
                <a:spcPct val="100000"/>
              </a:lnSpc>
              <a:spcBef>
                <a:spcPct val="0"/>
              </a:spcBef>
              <a:spcAft>
                <a:spcPct val="0"/>
              </a:spcAft>
            </a:pPr>
            <a:r>
              <a:rPr sz="3600" b="1" dirty="0">
                <a:solidFill>
                  <a:srgbClr val="4C7AB3"/>
                </a:solidFill>
                <a:latin typeface="Calibri"/>
                <a:ea typeface="Calibri"/>
              </a:rPr>
              <a:t>Supporting Client Success</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New shape"/>
          <p:cNvSpPr/>
          <p:nvPr/>
        </p:nvSpPr>
        <p:spPr>
          <a:xfrm>
            <a:off x="1098677" y="2430399"/>
            <a:ext cx="9995154" cy="1097280"/>
          </a:xfrm>
          <a:prstGeom prst="rect">
            <a:avLst/>
          </a:prstGeom>
          <a:ln w="9525">
            <a:prstDash val="solid"/>
            <a:miter/>
          </a:ln>
        </p:spPr>
        <p:style>
          <a:lnRef idx="2">
            <a:srgbClr val="4A7EBB"/>
          </a:lnRef>
          <a:fillRef idx="1">
            <a:srgbClr val="3383CB">
              <a:alpha val="20000"/>
            </a:srgbClr>
          </a:fillRef>
          <a:effectRef idx="0">
            <a:schemeClr val="accent1"/>
          </a:effectRef>
          <a:fontRef idx="minor">
            <a:schemeClr val="lt1"/>
          </a:fontRef>
        </p:style>
        <p:txBody>
          <a:bodyPr lIns="91440" tIns="25908" rIns="91440" bIns="45720" rtlCol="0" anchor="t"/>
          <a:lstStyle/>
          <a:p>
            <a:pPr algn="ctr" defTabSz="457200">
              <a:lnSpc>
                <a:spcPct val="100000"/>
              </a:lnSpc>
              <a:spcBef>
                <a:spcPct val="0"/>
              </a:spcBef>
              <a:spcAft>
                <a:spcPct val="0"/>
              </a:spcAft>
            </a:pPr>
            <a:r>
              <a:rPr sz="2000" b="1" u="sng" dirty="0">
                <a:solidFill>
                  <a:srgbClr val="14D805"/>
                </a:solidFill>
                <a:latin typeface="Calibri"/>
                <a:ea typeface="Calibri"/>
              </a:rPr>
              <a:t>GastroPlus®</a:t>
            </a:r>
          </a:p>
        </p:txBody>
      </p:sp>
      <p:sp>
        <p:nvSpPr>
          <p:cNvPr id="3" name="New shape"/>
          <p:cNvSpPr/>
          <p:nvPr/>
        </p:nvSpPr>
        <p:spPr>
          <a:xfrm>
            <a:off x="1098677" y="3625215"/>
            <a:ext cx="9995154" cy="1097280"/>
          </a:xfrm>
          <a:prstGeom prst="rect">
            <a:avLst/>
          </a:prstGeom>
          <a:ln w="9525">
            <a:prstDash val="solid"/>
            <a:miter/>
          </a:ln>
        </p:spPr>
        <p:style>
          <a:lnRef idx="2">
            <a:srgbClr val="4A7EBB"/>
          </a:lnRef>
          <a:fillRef idx="1">
            <a:srgbClr val="3383CB">
              <a:alpha val="20000"/>
            </a:srgbClr>
          </a:fillRef>
          <a:effectRef idx="0">
            <a:schemeClr val="accent1"/>
          </a:effectRef>
          <a:fontRef idx="minor">
            <a:schemeClr val="lt1"/>
          </a:fontRef>
        </p:style>
        <p:txBody>
          <a:bodyPr lIns="91440" tIns="25908" rIns="91440" bIns="45720" rtlCol="0" anchor="t"/>
          <a:lstStyle/>
          <a:p>
            <a:pPr algn="ctr" defTabSz="457200">
              <a:lnSpc>
                <a:spcPct val="100000"/>
              </a:lnSpc>
              <a:spcBef>
                <a:spcPct val="0"/>
              </a:spcBef>
              <a:spcAft>
                <a:spcPct val="0"/>
              </a:spcAft>
            </a:pPr>
            <a:r>
              <a:rPr sz="2000" b="1" u="sng" dirty="0">
                <a:solidFill>
                  <a:srgbClr val="00A4C6"/>
                </a:solidFill>
                <a:latin typeface="Calibri"/>
                <a:ea typeface="Calibri"/>
              </a:rPr>
              <a:t>MonolixSuite®</a:t>
            </a:r>
          </a:p>
        </p:txBody>
      </p:sp>
      <p:sp>
        <p:nvSpPr>
          <p:cNvPr id="4" name="New shape"/>
          <p:cNvSpPr/>
          <p:nvPr/>
        </p:nvSpPr>
        <p:spPr>
          <a:xfrm>
            <a:off x="1122553" y="3700653"/>
            <a:ext cx="1371600" cy="471297"/>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25908" rIns="91440" bIns="45720" rtlCol="0" anchor="t"/>
          <a:lstStyle/>
          <a:p>
            <a:pPr algn="ctr" defTabSz="457200">
              <a:lnSpc>
                <a:spcPct val="100000"/>
              </a:lnSpc>
              <a:spcBef>
                <a:spcPct val="0"/>
              </a:spcBef>
              <a:spcAft>
                <a:spcPct val="0"/>
              </a:spcAft>
            </a:pPr>
            <a:r>
              <a:rPr sz="2200" b="1" dirty="0">
                <a:solidFill>
                  <a:srgbClr val="FFFFFF"/>
                </a:solidFill>
                <a:latin typeface="Calibri"/>
                <a:ea typeface="Calibri"/>
              </a:rPr>
              <a:t>-8%</a:t>
            </a:r>
          </a:p>
          <a:p>
            <a:pPr algn="ctr" defTabSz="457200">
              <a:lnSpc>
                <a:spcPct val="100000"/>
              </a:lnSpc>
              <a:spcBef>
                <a:spcPct val="0"/>
              </a:spcBef>
              <a:spcAft>
                <a:spcPct val="0"/>
              </a:spcAft>
            </a:pPr>
            <a:endParaRPr sz="1600" dirty="0">
              <a:solidFill>
                <a:srgbClr val="000000"/>
              </a:solidFill>
              <a:latin typeface="Calibri"/>
              <a:ea typeface="Calibri"/>
            </a:endParaRPr>
          </a:p>
        </p:txBody>
      </p:sp>
      <p:sp>
        <p:nvSpPr>
          <p:cNvPr id="5" name="New shape"/>
          <p:cNvSpPr/>
          <p:nvPr/>
        </p:nvSpPr>
        <p:spPr>
          <a:xfrm>
            <a:off x="3315081" y="3975100"/>
            <a:ext cx="6541008" cy="543941"/>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25908" rIns="91440" bIns="45720" rtlCol="0" anchor="t"/>
          <a:lstStyle/>
          <a:p>
            <a:pPr marL="330200" lvl="1" indent="-330200" algn="l" defTabSz="457200">
              <a:lnSpc>
                <a:spcPct val="100000"/>
              </a:lnSpc>
              <a:spcBef>
                <a:spcPct val="0"/>
              </a:spcBef>
              <a:spcAft>
                <a:spcPct val="0"/>
              </a:spcAft>
              <a:buChar char="•"/>
            </a:pPr>
            <a:r>
              <a:rPr lang="en-US" sz="1600" dirty="0">
                <a:solidFill>
                  <a:schemeClr val="bg1"/>
                </a:solidFill>
                <a:latin typeface="Calibri"/>
                <a:ea typeface="Calibri"/>
              </a:rPr>
              <a:t>5</a:t>
            </a:r>
            <a:r>
              <a:rPr sz="1600" dirty="0">
                <a:solidFill>
                  <a:schemeClr val="bg1"/>
                </a:solidFill>
                <a:latin typeface="Calibri"/>
                <a:ea typeface="Calibri"/>
              </a:rPr>
              <a:t> new customers</a:t>
            </a:r>
          </a:p>
          <a:p>
            <a:pPr marL="330200" lvl="1" indent="-330200" algn="l" defTabSz="457200">
              <a:lnSpc>
                <a:spcPct val="100000"/>
              </a:lnSpc>
              <a:spcBef>
                <a:spcPct val="0"/>
              </a:spcBef>
              <a:spcAft>
                <a:spcPct val="0"/>
              </a:spcAft>
              <a:buChar char="•"/>
            </a:pPr>
            <a:r>
              <a:rPr lang="en-US" sz="1600" dirty="0">
                <a:solidFill>
                  <a:schemeClr val="bg1"/>
                </a:solidFill>
                <a:latin typeface="Calibri"/>
                <a:ea typeface="Calibri"/>
              </a:rPr>
              <a:t>6</a:t>
            </a:r>
            <a:r>
              <a:rPr sz="1600" dirty="0">
                <a:solidFill>
                  <a:schemeClr val="bg1"/>
                </a:solidFill>
                <a:latin typeface="Calibri"/>
                <a:ea typeface="Calibri"/>
              </a:rPr>
              <a:t> upsells to existing customers</a:t>
            </a:r>
            <a:endParaRPr lang="en-US" sz="1600" dirty="0">
              <a:solidFill>
                <a:schemeClr val="bg1"/>
              </a:solidFill>
              <a:latin typeface="Calibri"/>
              <a:ea typeface="Calibri"/>
            </a:endParaRPr>
          </a:p>
          <a:p>
            <a:pPr marL="330200" lvl="1" indent="-330200" algn="l" defTabSz="457200">
              <a:lnSpc>
                <a:spcPct val="100000"/>
              </a:lnSpc>
              <a:spcBef>
                <a:spcPct val="0"/>
              </a:spcBef>
              <a:spcAft>
                <a:spcPct val="0"/>
              </a:spcAft>
              <a:buChar char="•"/>
            </a:pPr>
            <a:r>
              <a:rPr lang="en-US" sz="1600" dirty="0">
                <a:solidFill>
                  <a:schemeClr val="bg1"/>
                </a:solidFill>
                <a:latin typeface="Calibri"/>
                <a:ea typeface="Calibri"/>
              </a:rPr>
              <a:t>Impacted by renewal harmonization and forex</a:t>
            </a:r>
            <a:endParaRPr sz="1600" dirty="0">
              <a:solidFill>
                <a:schemeClr val="bg1"/>
              </a:solidFill>
              <a:latin typeface="Calibri"/>
              <a:ea typeface="Calibri"/>
            </a:endParaRPr>
          </a:p>
        </p:txBody>
      </p:sp>
      <p:sp>
        <p:nvSpPr>
          <p:cNvPr id="6" name="New shape"/>
          <p:cNvSpPr/>
          <p:nvPr/>
        </p:nvSpPr>
        <p:spPr>
          <a:xfrm>
            <a:off x="1464691" y="290576"/>
            <a:ext cx="9227947" cy="471297"/>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a:lnSpc>
                <a:spcPct val="100000"/>
              </a:lnSpc>
              <a:spcBef>
                <a:spcPct val="0"/>
              </a:spcBef>
              <a:spcAft>
                <a:spcPct val="0"/>
              </a:spcAft>
            </a:pPr>
            <a:r>
              <a:rPr sz="3600" b="1" dirty="0">
                <a:solidFill>
                  <a:srgbClr val="4F81BD"/>
                </a:solidFill>
                <a:latin typeface="Calibri"/>
                <a:ea typeface="Calibri"/>
              </a:rPr>
              <a:t>Second Quarter Software Highlights</a:t>
            </a:r>
          </a:p>
        </p:txBody>
      </p:sp>
      <p:sp>
        <p:nvSpPr>
          <p:cNvPr id="7" name="New shape"/>
          <p:cNvSpPr/>
          <p:nvPr/>
        </p:nvSpPr>
        <p:spPr>
          <a:xfrm>
            <a:off x="1160653" y="2529967"/>
            <a:ext cx="1371600" cy="537083"/>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25908" rIns="91440" bIns="45720" rtlCol="0" anchor="t"/>
          <a:lstStyle/>
          <a:p>
            <a:pPr algn="ctr" defTabSz="457200">
              <a:lnSpc>
                <a:spcPct val="100000"/>
              </a:lnSpc>
              <a:spcBef>
                <a:spcPct val="0"/>
              </a:spcBef>
              <a:spcAft>
                <a:spcPct val="0"/>
              </a:spcAft>
            </a:pPr>
            <a:r>
              <a:rPr sz="2200" b="1" dirty="0">
                <a:solidFill>
                  <a:srgbClr val="FFFFFF"/>
                </a:solidFill>
                <a:latin typeface="Calibri"/>
                <a:ea typeface="Calibri"/>
              </a:rPr>
              <a:t>+18%</a:t>
            </a:r>
          </a:p>
          <a:p>
            <a:pPr algn="ctr" defTabSz="457200">
              <a:lnSpc>
                <a:spcPct val="100000"/>
              </a:lnSpc>
              <a:spcBef>
                <a:spcPct val="0"/>
              </a:spcBef>
              <a:spcAft>
                <a:spcPct val="0"/>
              </a:spcAft>
            </a:pPr>
            <a:endParaRPr sz="1600" dirty="0">
              <a:solidFill>
                <a:srgbClr val="000000"/>
              </a:solidFill>
              <a:latin typeface="Calibri"/>
              <a:ea typeface="Calibri"/>
            </a:endParaRPr>
          </a:p>
        </p:txBody>
      </p:sp>
      <p:sp>
        <p:nvSpPr>
          <p:cNvPr id="8" name="New shape"/>
          <p:cNvSpPr/>
          <p:nvPr/>
        </p:nvSpPr>
        <p:spPr>
          <a:xfrm>
            <a:off x="3332353" y="2740279"/>
            <a:ext cx="6573520" cy="777875"/>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25908" rIns="91440" bIns="45720" rtlCol="0" anchor="t"/>
          <a:lstStyle/>
          <a:p>
            <a:pPr marL="330200" lvl="1" indent="-330200" algn="l" defTabSz="457200">
              <a:lnSpc>
                <a:spcPct val="100000"/>
              </a:lnSpc>
              <a:spcBef>
                <a:spcPct val="0"/>
              </a:spcBef>
              <a:spcAft>
                <a:spcPct val="0"/>
              </a:spcAft>
              <a:buChar char="•"/>
            </a:pPr>
            <a:r>
              <a:rPr lang="en-US" sz="1600" dirty="0">
                <a:solidFill>
                  <a:schemeClr val="bg1"/>
                </a:solidFill>
                <a:latin typeface="Calibri"/>
                <a:ea typeface="Calibri"/>
              </a:rPr>
              <a:t>6</a:t>
            </a:r>
            <a:r>
              <a:rPr sz="1600" dirty="0">
                <a:solidFill>
                  <a:schemeClr val="bg1"/>
                </a:solidFill>
                <a:latin typeface="Calibri"/>
                <a:ea typeface="Calibri"/>
              </a:rPr>
              <a:t> new customer</a:t>
            </a:r>
            <a:r>
              <a:rPr lang="en-US" sz="1600" dirty="0">
                <a:solidFill>
                  <a:schemeClr val="bg1"/>
                </a:solidFill>
                <a:latin typeface="Calibri"/>
                <a:ea typeface="Calibri"/>
              </a:rPr>
              <a:t>s</a:t>
            </a:r>
            <a:r>
              <a:rPr sz="1600" dirty="0">
                <a:solidFill>
                  <a:schemeClr val="bg1"/>
                </a:solidFill>
                <a:latin typeface="Calibri"/>
                <a:ea typeface="Calibri"/>
              </a:rPr>
              <a:t> </a:t>
            </a:r>
          </a:p>
          <a:p>
            <a:pPr marL="330200" lvl="1" indent="-330200" algn="l" defTabSz="457200">
              <a:lnSpc>
                <a:spcPct val="100000"/>
              </a:lnSpc>
              <a:spcBef>
                <a:spcPct val="0"/>
              </a:spcBef>
              <a:spcAft>
                <a:spcPct val="0"/>
              </a:spcAft>
              <a:buChar char="•"/>
            </a:pPr>
            <a:r>
              <a:rPr lang="en-US" sz="1600" dirty="0">
                <a:solidFill>
                  <a:schemeClr val="bg1"/>
                </a:solidFill>
                <a:latin typeface="Calibri"/>
                <a:ea typeface="Calibri"/>
              </a:rPr>
              <a:t>6</a:t>
            </a:r>
            <a:r>
              <a:rPr sz="1600" dirty="0">
                <a:solidFill>
                  <a:schemeClr val="bg1"/>
                </a:solidFill>
                <a:latin typeface="Calibri"/>
                <a:ea typeface="Calibri"/>
              </a:rPr>
              <a:t> upsells to existing customers</a:t>
            </a:r>
          </a:p>
          <a:p>
            <a:pPr marL="330200" lvl="1" indent="-330200" algn="l" defTabSz="457200">
              <a:lnSpc>
                <a:spcPct val="100000"/>
              </a:lnSpc>
              <a:spcBef>
                <a:spcPct val="0"/>
              </a:spcBef>
              <a:spcAft>
                <a:spcPct val="0"/>
              </a:spcAft>
              <a:buChar char="•"/>
            </a:pPr>
            <a:r>
              <a:rPr lang="en-US" sz="1600" dirty="0">
                <a:solidFill>
                  <a:schemeClr val="bg1"/>
                </a:solidFill>
                <a:latin typeface="Calibri"/>
                <a:ea typeface="Calibri"/>
              </a:rPr>
              <a:t>25</a:t>
            </a:r>
            <a:r>
              <a:rPr sz="1600" dirty="0">
                <a:solidFill>
                  <a:schemeClr val="bg1"/>
                </a:solidFill>
                <a:latin typeface="Calibri"/>
                <a:ea typeface="Calibri"/>
              </a:rPr>
              <a:t> peer reviewed journal articles published in Q</a:t>
            </a:r>
            <a:r>
              <a:rPr lang="en-US" sz="1600" dirty="0">
                <a:solidFill>
                  <a:schemeClr val="bg1"/>
                </a:solidFill>
                <a:latin typeface="Calibri"/>
                <a:ea typeface="Calibri"/>
              </a:rPr>
              <a:t>2</a:t>
            </a:r>
            <a:endParaRPr sz="1600" dirty="0">
              <a:solidFill>
                <a:schemeClr val="bg1"/>
              </a:solidFill>
              <a:latin typeface="Calibri"/>
              <a:ea typeface="Calibri"/>
            </a:endParaRPr>
          </a:p>
        </p:txBody>
      </p:sp>
      <p:sp>
        <p:nvSpPr>
          <p:cNvPr id="9" name="New shape"/>
          <p:cNvSpPr/>
          <p:nvPr/>
        </p:nvSpPr>
        <p:spPr>
          <a:xfrm>
            <a:off x="1098677" y="4819650"/>
            <a:ext cx="9995154" cy="1097280"/>
          </a:xfrm>
          <a:prstGeom prst="rect">
            <a:avLst/>
          </a:prstGeom>
          <a:ln w="9525">
            <a:prstDash val="solid"/>
            <a:miter/>
          </a:ln>
        </p:spPr>
        <p:style>
          <a:lnRef idx="2">
            <a:srgbClr val="4A7EBB"/>
          </a:lnRef>
          <a:fillRef idx="1">
            <a:srgbClr val="3383CB">
              <a:alpha val="20000"/>
            </a:srgbClr>
          </a:fillRef>
          <a:effectRef idx="0">
            <a:schemeClr val="accent1"/>
          </a:effectRef>
          <a:fontRef idx="minor">
            <a:schemeClr val="lt1"/>
          </a:fontRef>
        </p:style>
        <p:txBody>
          <a:bodyPr lIns="91440" tIns="25908" rIns="91440" bIns="45720" rtlCol="0" anchor="t"/>
          <a:lstStyle/>
          <a:p>
            <a:pPr algn="ctr" defTabSz="457200">
              <a:lnSpc>
                <a:spcPct val="100000"/>
              </a:lnSpc>
              <a:spcBef>
                <a:spcPct val="0"/>
              </a:spcBef>
              <a:spcAft>
                <a:spcPct val="0"/>
              </a:spcAft>
            </a:pPr>
            <a:r>
              <a:rPr sz="2000" b="1" u="sng" dirty="0">
                <a:solidFill>
                  <a:srgbClr val="4C7AB3"/>
                </a:solidFill>
                <a:latin typeface="Calibri"/>
                <a:ea typeface="Calibri"/>
              </a:rPr>
              <a:t>ADMET Predictor®</a:t>
            </a:r>
          </a:p>
        </p:txBody>
      </p:sp>
      <p:sp>
        <p:nvSpPr>
          <p:cNvPr id="10" name="New shape"/>
          <p:cNvSpPr/>
          <p:nvPr/>
        </p:nvSpPr>
        <p:spPr>
          <a:xfrm>
            <a:off x="3332354" y="5153533"/>
            <a:ext cx="6563868" cy="639572"/>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25908" rIns="91440" bIns="45720" rtlCol="0" anchor="t"/>
          <a:lstStyle/>
          <a:p>
            <a:pPr marL="330200" lvl="1" indent="-330200" algn="l" defTabSz="457200">
              <a:lnSpc>
                <a:spcPct val="100000"/>
              </a:lnSpc>
              <a:spcBef>
                <a:spcPct val="0"/>
              </a:spcBef>
              <a:spcAft>
                <a:spcPct val="0"/>
              </a:spcAft>
              <a:buChar char="•"/>
            </a:pPr>
            <a:r>
              <a:rPr lang="en-US" sz="1600" dirty="0">
                <a:solidFill>
                  <a:schemeClr val="bg1"/>
                </a:solidFill>
                <a:latin typeface="Calibri"/>
                <a:ea typeface="Calibri"/>
              </a:rPr>
              <a:t>1</a:t>
            </a:r>
            <a:r>
              <a:rPr sz="1600" dirty="0">
                <a:solidFill>
                  <a:schemeClr val="bg1"/>
                </a:solidFill>
                <a:latin typeface="Calibri"/>
                <a:ea typeface="Calibri"/>
              </a:rPr>
              <a:t> new customer</a:t>
            </a:r>
          </a:p>
          <a:p>
            <a:pPr marL="330200" lvl="1" indent="-330200" algn="l" defTabSz="457200">
              <a:lnSpc>
                <a:spcPct val="100000"/>
              </a:lnSpc>
              <a:spcBef>
                <a:spcPct val="0"/>
              </a:spcBef>
              <a:spcAft>
                <a:spcPct val="0"/>
              </a:spcAft>
              <a:buChar char="•"/>
            </a:pPr>
            <a:r>
              <a:rPr lang="en-US" sz="1600" dirty="0">
                <a:solidFill>
                  <a:schemeClr val="bg1"/>
                </a:solidFill>
                <a:latin typeface="Calibri"/>
                <a:ea typeface="Calibri"/>
              </a:rPr>
              <a:t>8</a:t>
            </a:r>
            <a:r>
              <a:rPr sz="1600" dirty="0">
                <a:solidFill>
                  <a:schemeClr val="bg1"/>
                </a:solidFill>
                <a:latin typeface="Calibri"/>
                <a:ea typeface="Calibri"/>
              </a:rPr>
              <a:t> upsells to existing customers</a:t>
            </a:r>
            <a:endParaRPr lang="en-US" sz="1600" dirty="0">
              <a:solidFill>
                <a:schemeClr val="bg1"/>
              </a:solidFill>
              <a:latin typeface="Calibri"/>
              <a:ea typeface="Calibri"/>
            </a:endParaRPr>
          </a:p>
          <a:p>
            <a:pPr marL="330200" lvl="1" indent="-330200" algn="l" defTabSz="457200">
              <a:lnSpc>
                <a:spcPct val="100000"/>
              </a:lnSpc>
              <a:spcBef>
                <a:spcPct val="0"/>
              </a:spcBef>
              <a:spcAft>
                <a:spcPct val="0"/>
              </a:spcAft>
              <a:buChar char="•"/>
            </a:pPr>
            <a:r>
              <a:rPr lang="en-US" sz="1600" dirty="0">
                <a:solidFill>
                  <a:schemeClr val="bg1"/>
                </a:solidFill>
                <a:latin typeface="Calibri"/>
                <a:ea typeface="Calibri"/>
              </a:rPr>
              <a:t>Impacted by Biotech churn</a:t>
            </a:r>
            <a:endParaRPr sz="1600" dirty="0">
              <a:solidFill>
                <a:schemeClr val="bg1"/>
              </a:solidFill>
              <a:latin typeface="Calibri"/>
              <a:ea typeface="Calibri"/>
            </a:endParaRPr>
          </a:p>
        </p:txBody>
      </p:sp>
      <p:sp>
        <p:nvSpPr>
          <p:cNvPr id="11" name="New shape"/>
          <p:cNvSpPr/>
          <p:nvPr/>
        </p:nvSpPr>
        <p:spPr>
          <a:xfrm>
            <a:off x="1227328" y="4887722"/>
            <a:ext cx="1371600" cy="471297"/>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25908" rIns="91440" bIns="45720" rtlCol="0" anchor="t"/>
          <a:lstStyle/>
          <a:p>
            <a:pPr algn="ctr" defTabSz="457200">
              <a:lnSpc>
                <a:spcPct val="100000"/>
              </a:lnSpc>
              <a:spcBef>
                <a:spcPct val="0"/>
              </a:spcBef>
              <a:spcAft>
                <a:spcPct val="0"/>
              </a:spcAft>
            </a:pPr>
            <a:r>
              <a:rPr sz="2200" b="1" dirty="0">
                <a:solidFill>
                  <a:srgbClr val="FFFFFF"/>
                </a:solidFill>
                <a:latin typeface="Calibri"/>
                <a:ea typeface="Calibri"/>
              </a:rPr>
              <a:t>-2%</a:t>
            </a:r>
          </a:p>
          <a:p>
            <a:pPr algn="ctr" defTabSz="457200">
              <a:lnSpc>
                <a:spcPct val="100000"/>
              </a:lnSpc>
              <a:spcBef>
                <a:spcPct val="0"/>
              </a:spcBef>
              <a:spcAft>
                <a:spcPct val="0"/>
              </a:spcAft>
            </a:pPr>
            <a:endParaRPr sz="1600" dirty="0">
              <a:solidFill>
                <a:srgbClr val="000000"/>
              </a:solidFill>
              <a:latin typeface="Calibri"/>
              <a:ea typeface="Calibri"/>
            </a:endParaRPr>
          </a:p>
        </p:txBody>
      </p:sp>
      <p:sp>
        <p:nvSpPr>
          <p:cNvPr id="12" name="New shape"/>
          <p:cNvSpPr/>
          <p:nvPr/>
        </p:nvSpPr>
        <p:spPr>
          <a:xfrm>
            <a:off x="1136904" y="2842006"/>
            <a:ext cx="1419225" cy="593598"/>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ctr" defTabSz="457200">
              <a:lnSpc>
                <a:spcPct val="100000"/>
              </a:lnSpc>
              <a:spcBef>
                <a:spcPct val="0"/>
              </a:spcBef>
              <a:spcAft>
                <a:spcPct val="0"/>
              </a:spcAft>
            </a:pPr>
            <a:r>
              <a:rPr sz="1400" dirty="0">
                <a:solidFill>
                  <a:srgbClr val="FFFFFF"/>
                </a:solidFill>
                <a:latin typeface="Calibri"/>
                <a:ea typeface="Calibri"/>
              </a:rPr>
              <a:t>Q2 Revenue Growth</a:t>
            </a:r>
          </a:p>
        </p:txBody>
      </p:sp>
      <p:sp>
        <p:nvSpPr>
          <p:cNvPr id="13" name="New shape"/>
          <p:cNvSpPr/>
          <p:nvPr/>
        </p:nvSpPr>
        <p:spPr>
          <a:xfrm>
            <a:off x="1178052" y="4038600"/>
            <a:ext cx="1203579" cy="543941"/>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ctr" defTabSz="457200">
              <a:lnSpc>
                <a:spcPct val="100000"/>
              </a:lnSpc>
              <a:spcBef>
                <a:spcPct val="0"/>
              </a:spcBef>
              <a:spcAft>
                <a:spcPct val="0"/>
              </a:spcAft>
            </a:pPr>
            <a:r>
              <a:rPr sz="1400" dirty="0">
                <a:solidFill>
                  <a:srgbClr val="FFFFFF"/>
                </a:solidFill>
                <a:latin typeface="Calibri"/>
                <a:ea typeface="Calibri"/>
              </a:rPr>
              <a:t>Q2 Revenue Decline</a:t>
            </a:r>
          </a:p>
        </p:txBody>
      </p:sp>
      <p:sp>
        <p:nvSpPr>
          <p:cNvPr id="14" name="New shape"/>
          <p:cNvSpPr/>
          <p:nvPr/>
        </p:nvSpPr>
        <p:spPr>
          <a:xfrm>
            <a:off x="1259840" y="5216144"/>
            <a:ext cx="1287526" cy="543941"/>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ctr" defTabSz="457200">
              <a:lnSpc>
                <a:spcPct val="100000"/>
              </a:lnSpc>
              <a:spcBef>
                <a:spcPct val="0"/>
              </a:spcBef>
              <a:spcAft>
                <a:spcPct val="0"/>
              </a:spcAft>
            </a:pPr>
            <a:r>
              <a:rPr sz="1400" dirty="0">
                <a:solidFill>
                  <a:srgbClr val="FFFFFF"/>
                </a:solidFill>
                <a:latin typeface="Calibri"/>
                <a:ea typeface="Calibri"/>
              </a:rPr>
              <a:t>Q2 Revenue Decline</a:t>
            </a:r>
          </a:p>
        </p:txBody>
      </p:sp>
      <p:sp>
        <p:nvSpPr>
          <p:cNvPr id="15" name="New shape"/>
          <p:cNvSpPr/>
          <p:nvPr/>
        </p:nvSpPr>
        <p:spPr>
          <a:xfrm>
            <a:off x="1098677" y="866648"/>
            <a:ext cx="9995154" cy="1463040"/>
          </a:xfrm>
          <a:prstGeom prst="rect">
            <a:avLst/>
          </a:prstGeom>
          <a:ln w="9525">
            <a:prstDash val="solid"/>
            <a:miter/>
          </a:ln>
        </p:spPr>
        <p:style>
          <a:lnRef idx="2">
            <a:srgbClr val="4A7EBB"/>
          </a:lnRef>
          <a:fillRef idx="1">
            <a:srgbClr val="3383CB">
              <a:alpha val="20000"/>
            </a:srgbClr>
          </a:fillRef>
          <a:effectRef idx="0">
            <a:schemeClr val="accent1"/>
          </a:effectRef>
          <a:fontRef idx="minor">
            <a:schemeClr val="lt1"/>
          </a:fontRef>
        </p:style>
        <p:txBody>
          <a:bodyPr lIns="91440" tIns="25908" rIns="91440" bIns="45720" rtlCol="0" anchor="t"/>
          <a:lstStyle/>
          <a:p>
            <a:pPr indent="457200" algn="ctr" defTabSz="457200">
              <a:lnSpc>
                <a:spcPct val="100000"/>
              </a:lnSpc>
              <a:spcBef>
                <a:spcPct val="0"/>
              </a:spcBef>
              <a:spcAft>
                <a:spcPct val="0"/>
              </a:spcAft>
            </a:pPr>
            <a:r>
              <a:rPr sz="2000" b="1" u="sng" dirty="0">
                <a:solidFill>
                  <a:srgbClr val="FFDE0F"/>
                </a:solidFill>
                <a:latin typeface="Calibri"/>
                <a:ea typeface="Calibri"/>
              </a:rPr>
              <a:t>General</a:t>
            </a:r>
          </a:p>
        </p:txBody>
      </p:sp>
      <p:sp>
        <p:nvSpPr>
          <p:cNvPr id="16" name="New shape"/>
          <p:cNvSpPr/>
          <p:nvPr/>
        </p:nvSpPr>
        <p:spPr>
          <a:xfrm>
            <a:off x="2103501" y="1179195"/>
            <a:ext cx="8340598" cy="1073785"/>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25908" rIns="91440" bIns="45720" rtlCol="0" anchor="t"/>
          <a:lstStyle/>
          <a:p>
            <a:pPr marL="330200" lvl="1" indent="-330200" algn="l" defTabSz="457200">
              <a:lnSpc>
                <a:spcPct val="100000"/>
              </a:lnSpc>
              <a:spcBef>
                <a:spcPct val="0"/>
              </a:spcBef>
              <a:spcAft>
                <a:spcPct val="0"/>
              </a:spcAft>
              <a:buChar char="•"/>
            </a:pPr>
            <a:r>
              <a:rPr sz="1600" dirty="0">
                <a:solidFill>
                  <a:srgbClr val="FFFFFF"/>
                </a:solidFill>
                <a:latin typeface="Calibri"/>
                <a:ea typeface="Calibri"/>
              </a:rPr>
              <a:t>Overall software revenue growth of 7%</a:t>
            </a:r>
          </a:p>
          <a:p>
            <a:pPr marL="330200" lvl="1" indent="-330200" algn="l" defTabSz="457200">
              <a:lnSpc>
                <a:spcPct val="100000"/>
              </a:lnSpc>
              <a:spcBef>
                <a:spcPct val="0"/>
              </a:spcBef>
              <a:spcAft>
                <a:spcPct val="0"/>
              </a:spcAft>
              <a:buChar char="•"/>
            </a:pPr>
            <a:r>
              <a:rPr sz="1600" dirty="0">
                <a:solidFill>
                  <a:srgbClr val="FFFFFF"/>
                </a:solidFill>
                <a:latin typeface="Calibri"/>
                <a:ea typeface="Calibri"/>
              </a:rPr>
              <a:t>Renewal pattern and revenue seasonality shifting as anticipated</a:t>
            </a:r>
          </a:p>
          <a:p>
            <a:pPr marL="330200" lvl="1" indent="-330200" algn="l" defTabSz="457200">
              <a:lnSpc>
                <a:spcPct val="100000"/>
              </a:lnSpc>
              <a:spcBef>
                <a:spcPct val="0"/>
              </a:spcBef>
              <a:spcAft>
                <a:spcPct val="0"/>
              </a:spcAft>
              <a:buChar char="•"/>
            </a:pPr>
            <a:r>
              <a:rPr sz="1600" dirty="0">
                <a:solidFill>
                  <a:srgbClr val="FFFFFF"/>
                </a:solidFill>
                <a:latin typeface="Calibri"/>
                <a:ea typeface="Calibri"/>
              </a:rPr>
              <a:t>Slower pace of new sales with new customers delaying purchases</a:t>
            </a:r>
            <a:endParaRPr lang="en-US" sz="1600" dirty="0">
              <a:solidFill>
                <a:srgbClr val="FFFFFF"/>
              </a:solidFill>
              <a:latin typeface="Calibri"/>
              <a:ea typeface="Calibri"/>
            </a:endParaRPr>
          </a:p>
          <a:p>
            <a:pPr marL="330200" lvl="1" indent="-330200" algn="l" defTabSz="457200">
              <a:lnSpc>
                <a:spcPct val="100000"/>
              </a:lnSpc>
              <a:spcBef>
                <a:spcPct val="0"/>
              </a:spcBef>
              <a:spcAft>
                <a:spcPct val="0"/>
              </a:spcAft>
              <a:buChar char="•"/>
            </a:pPr>
            <a:r>
              <a:rPr sz="1600" dirty="0">
                <a:solidFill>
                  <a:srgbClr val="FFFFFF"/>
                </a:solidFill>
                <a:latin typeface="Calibri"/>
                <a:ea typeface="Calibri"/>
              </a:rPr>
              <a:t>University+ program has </a:t>
            </a:r>
            <a:r>
              <a:rPr lang="en-US" sz="1600" dirty="0">
                <a:solidFill>
                  <a:srgbClr val="FFFFFF"/>
                </a:solidFill>
                <a:latin typeface="Calibri"/>
                <a:ea typeface="Calibri"/>
              </a:rPr>
              <a:t>278</a:t>
            </a:r>
            <a:r>
              <a:rPr sz="1600" dirty="0">
                <a:solidFill>
                  <a:srgbClr val="FFFFFF"/>
                </a:solidFill>
                <a:latin typeface="Calibri"/>
                <a:ea typeface="Calibri"/>
              </a:rPr>
              <a:t> individual licenses across 54 countries</a:t>
            </a:r>
            <a:endParaRPr lang="en-US" sz="1600" dirty="0">
              <a:solidFill>
                <a:srgbClr val="FFFFFF"/>
              </a:solidFill>
              <a:latin typeface="Calibri"/>
              <a:ea typeface="Calibri"/>
            </a:endParaRPr>
          </a:p>
          <a:p>
            <a:pPr marL="330200" lvl="1" indent="-330200" algn="l" defTabSz="457200">
              <a:lnSpc>
                <a:spcPct val="100000"/>
              </a:lnSpc>
              <a:spcBef>
                <a:spcPct val="0"/>
              </a:spcBef>
              <a:spcAft>
                <a:spcPct val="0"/>
              </a:spcAft>
              <a:buChar char="•"/>
            </a:pPr>
            <a:r>
              <a:rPr lang="en-US" sz="1600" dirty="0">
                <a:solidFill>
                  <a:srgbClr val="FFFFFF"/>
                </a:solidFill>
                <a:latin typeface="Calibri"/>
                <a:ea typeface="Calibri"/>
              </a:rPr>
              <a:t>Good yield on price increase</a:t>
            </a:r>
            <a:endParaRPr sz="1600" dirty="0">
              <a:solidFill>
                <a:srgbClr val="FFFFFF"/>
              </a:solidFill>
              <a:latin typeface="Calibri"/>
              <a:ea typeface="Calibri"/>
            </a:endParaRPr>
          </a:p>
          <a:p>
            <a:pPr marL="0" indent="-101600" algn="l" defTabSz="457200">
              <a:lnSpc>
                <a:spcPct val="100000"/>
              </a:lnSpc>
              <a:spcBef>
                <a:spcPct val="0"/>
              </a:spcBef>
              <a:spcAft>
                <a:spcPct val="0"/>
              </a:spcAft>
            </a:pPr>
            <a:endParaRPr sz="1400" dirty="0">
              <a:solidFill>
                <a:srgbClr val="000000"/>
              </a:solidFill>
              <a:latin typeface="Calibri"/>
              <a:ea typeface="Calibri"/>
            </a:endParaRPr>
          </a:p>
        </p:txBody>
      </p:sp>
      <p:sp>
        <p:nvSpPr>
          <p:cNvPr id="17" name="New shape"/>
          <p:cNvSpPr/>
          <p:nvPr/>
        </p:nvSpPr>
        <p:spPr>
          <a:xfrm>
            <a:off x="9693402" y="2529967"/>
            <a:ext cx="1371600" cy="537083"/>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25908" rIns="91440" bIns="45720" rtlCol="0" anchor="t"/>
          <a:lstStyle/>
          <a:p>
            <a:pPr algn="ctr" defTabSz="457200">
              <a:lnSpc>
                <a:spcPct val="100000"/>
              </a:lnSpc>
              <a:spcBef>
                <a:spcPct val="0"/>
              </a:spcBef>
              <a:spcAft>
                <a:spcPct val="0"/>
              </a:spcAft>
            </a:pPr>
            <a:r>
              <a:rPr sz="2200" b="1" dirty="0">
                <a:solidFill>
                  <a:srgbClr val="FFFFFF"/>
                </a:solidFill>
                <a:latin typeface="Calibri"/>
                <a:ea typeface="Calibri"/>
              </a:rPr>
              <a:t>-1%</a:t>
            </a:r>
          </a:p>
          <a:p>
            <a:pPr algn="ctr" defTabSz="457200">
              <a:lnSpc>
                <a:spcPct val="100000"/>
              </a:lnSpc>
              <a:spcBef>
                <a:spcPct val="0"/>
              </a:spcBef>
              <a:spcAft>
                <a:spcPct val="0"/>
              </a:spcAft>
            </a:pPr>
            <a:endParaRPr sz="1600" dirty="0">
              <a:solidFill>
                <a:srgbClr val="000000"/>
              </a:solidFill>
              <a:latin typeface="Calibri"/>
              <a:ea typeface="Calibri"/>
            </a:endParaRPr>
          </a:p>
        </p:txBody>
      </p:sp>
      <p:sp>
        <p:nvSpPr>
          <p:cNvPr id="18" name="New shape"/>
          <p:cNvSpPr/>
          <p:nvPr/>
        </p:nvSpPr>
        <p:spPr>
          <a:xfrm>
            <a:off x="9688576" y="2855595"/>
            <a:ext cx="1419225" cy="593598"/>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ctr" defTabSz="457200">
              <a:lnSpc>
                <a:spcPct val="100000"/>
              </a:lnSpc>
              <a:spcBef>
                <a:spcPct val="0"/>
              </a:spcBef>
              <a:spcAft>
                <a:spcPct val="0"/>
              </a:spcAft>
            </a:pPr>
            <a:r>
              <a:rPr sz="1400" dirty="0">
                <a:solidFill>
                  <a:srgbClr val="FFFFFF"/>
                </a:solidFill>
                <a:latin typeface="Calibri"/>
                <a:ea typeface="Calibri"/>
              </a:rPr>
              <a:t>YTD Revenue Decline</a:t>
            </a:r>
          </a:p>
        </p:txBody>
      </p:sp>
      <p:sp>
        <p:nvSpPr>
          <p:cNvPr id="19" name="New shape"/>
          <p:cNvSpPr/>
          <p:nvPr/>
        </p:nvSpPr>
        <p:spPr>
          <a:xfrm>
            <a:off x="9707626" y="3701288"/>
            <a:ext cx="1371600" cy="471297"/>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25908" rIns="91440" bIns="45720" rtlCol="0" anchor="t"/>
          <a:lstStyle/>
          <a:p>
            <a:pPr algn="ctr" defTabSz="457200">
              <a:lnSpc>
                <a:spcPct val="100000"/>
              </a:lnSpc>
              <a:spcBef>
                <a:spcPct val="0"/>
              </a:spcBef>
              <a:spcAft>
                <a:spcPct val="0"/>
              </a:spcAft>
            </a:pPr>
            <a:r>
              <a:rPr sz="2200" b="1" dirty="0">
                <a:solidFill>
                  <a:srgbClr val="FFFFFF"/>
                </a:solidFill>
                <a:latin typeface="Calibri"/>
                <a:ea typeface="Calibri"/>
              </a:rPr>
              <a:t>-5%</a:t>
            </a:r>
          </a:p>
          <a:p>
            <a:pPr algn="ctr" defTabSz="457200">
              <a:lnSpc>
                <a:spcPct val="100000"/>
              </a:lnSpc>
              <a:spcBef>
                <a:spcPct val="0"/>
              </a:spcBef>
              <a:spcAft>
                <a:spcPct val="0"/>
              </a:spcAft>
            </a:pPr>
            <a:endParaRPr sz="1600" dirty="0">
              <a:solidFill>
                <a:srgbClr val="000000"/>
              </a:solidFill>
              <a:latin typeface="Calibri"/>
              <a:ea typeface="Calibri"/>
            </a:endParaRPr>
          </a:p>
        </p:txBody>
      </p:sp>
      <p:sp>
        <p:nvSpPr>
          <p:cNvPr id="20" name="New shape"/>
          <p:cNvSpPr/>
          <p:nvPr/>
        </p:nvSpPr>
        <p:spPr>
          <a:xfrm>
            <a:off x="9772650" y="4011549"/>
            <a:ext cx="1203579" cy="543941"/>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ctr" defTabSz="457200">
              <a:lnSpc>
                <a:spcPct val="100000"/>
              </a:lnSpc>
              <a:spcBef>
                <a:spcPct val="0"/>
              </a:spcBef>
              <a:spcAft>
                <a:spcPct val="0"/>
              </a:spcAft>
            </a:pPr>
            <a:r>
              <a:rPr sz="1400" dirty="0">
                <a:solidFill>
                  <a:srgbClr val="FFFFFF"/>
                </a:solidFill>
                <a:latin typeface="Calibri"/>
                <a:ea typeface="Calibri"/>
              </a:rPr>
              <a:t>YTD Revenue Decline</a:t>
            </a:r>
          </a:p>
        </p:txBody>
      </p:sp>
      <p:sp>
        <p:nvSpPr>
          <p:cNvPr id="21" name="New shape"/>
          <p:cNvSpPr/>
          <p:nvPr/>
        </p:nvSpPr>
        <p:spPr>
          <a:xfrm>
            <a:off x="9667875" y="4917821"/>
            <a:ext cx="1371600" cy="471297"/>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25908" rIns="91440" bIns="45720" rtlCol="0" anchor="t"/>
          <a:lstStyle/>
          <a:p>
            <a:pPr algn="ctr" defTabSz="457200">
              <a:lnSpc>
                <a:spcPct val="100000"/>
              </a:lnSpc>
              <a:spcBef>
                <a:spcPct val="0"/>
              </a:spcBef>
              <a:spcAft>
                <a:spcPct val="0"/>
              </a:spcAft>
            </a:pPr>
            <a:r>
              <a:rPr sz="2200" b="1" dirty="0">
                <a:solidFill>
                  <a:srgbClr val="FFFFFF"/>
                </a:solidFill>
                <a:latin typeface="Calibri"/>
                <a:ea typeface="Calibri"/>
              </a:rPr>
              <a:t>-12%</a:t>
            </a:r>
          </a:p>
          <a:p>
            <a:pPr algn="ctr" defTabSz="457200">
              <a:lnSpc>
                <a:spcPct val="100000"/>
              </a:lnSpc>
              <a:spcBef>
                <a:spcPct val="0"/>
              </a:spcBef>
              <a:spcAft>
                <a:spcPct val="0"/>
              </a:spcAft>
            </a:pPr>
            <a:endParaRPr sz="1600" dirty="0">
              <a:solidFill>
                <a:srgbClr val="000000"/>
              </a:solidFill>
              <a:latin typeface="Calibri"/>
              <a:ea typeface="Calibri"/>
            </a:endParaRPr>
          </a:p>
        </p:txBody>
      </p:sp>
      <p:sp>
        <p:nvSpPr>
          <p:cNvPr id="22" name="New shape"/>
          <p:cNvSpPr/>
          <p:nvPr/>
        </p:nvSpPr>
        <p:spPr>
          <a:xfrm>
            <a:off x="9713849" y="5216144"/>
            <a:ext cx="1287526" cy="543941"/>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ctr" defTabSz="457200">
              <a:lnSpc>
                <a:spcPct val="100000"/>
              </a:lnSpc>
              <a:spcBef>
                <a:spcPct val="0"/>
              </a:spcBef>
              <a:spcAft>
                <a:spcPct val="0"/>
              </a:spcAft>
            </a:pPr>
            <a:r>
              <a:rPr sz="1400" dirty="0">
                <a:solidFill>
                  <a:srgbClr val="FFFFFF"/>
                </a:solidFill>
                <a:latin typeface="Calibri"/>
                <a:ea typeface="Calibri"/>
              </a:rPr>
              <a:t>YTD Revenue Decline</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New shape"/>
          <p:cNvSpPr/>
          <p:nvPr/>
        </p:nvSpPr>
        <p:spPr>
          <a:xfrm>
            <a:off x="1098677" y="5032883"/>
            <a:ext cx="9982708" cy="1188720"/>
          </a:xfrm>
          <a:prstGeom prst="rect">
            <a:avLst/>
          </a:prstGeom>
          <a:ln w="9525">
            <a:prstDash val="solid"/>
            <a:miter/>
          </a:ln>
        </p:spPr>
        <p:style>
          <a:lnRef idx="2">
            <a:srgbClr val="4A7EBB"/>
          </a:lnRef>
          <a:fillRef idx="1">
            <a:srgbClr val="3383CB">
              <a:alpha val="20000"/>
            </a:srgbClr>
          </a:fillRef>
          <a:effectRef idx="0">
            <a:schemeClr val="accent1"/>
          </a:effectRef>
          <a:fontRef idx="minor">
            <a:schemeClr val="lt1"/>
          </a:fontRef>
        </p:style>
        <p:txBody>
          <a:bodyPr lIns="0" tIns="0" rIns="0" bIns="0" rtlCol="0" anchor="t"/>
          <a:lstStyle/>
          <a:p>
            <a:pPr algn="ctr" defTabSz="457200">
              <a:lnSpc>
                <a:spcPct val="100000"/>
              </a:lnSpc>
              <a:spcBef>
                <a:spcPts val="200"/>
              </a:spcBef>
              <a:spcAft>
                <a:spcPct val="0"/>
              </a:spcAft>
            </a:pPr>
            <a:r>
              <a:rPr sz="2000" b="1" u="sng" dirty="0">
                <a:solidFill>
                  <a:srgbClr val="4C7AB3"/>
                </a:solidFill>
                <a:latin typeface="Calibri"/>
                <a:ea typeface="Calibri"/>
              </a:rPr>
              <a:t>PBPK</a:t>
            </a:r>
          </a:p>
        </p:txBody>
      </p:sp>
      <p:sp>
        <p:nvSpPr>
          <p:cNvPr id="3" name="New shape"/>
          <p:cNvSpPr/>
          <p:nvPr/>
        </p:nvSpPr>
        <p:spPr>
          <a:xfrm>
            <a:off x="1098677" y="3744468"/>
            <a:ext cx="9982708" cy="1188720"/>
          </a:xfrm>
          <a:prstGeom prst="rect">
            <a:avLst/>
          </a:prstGeom>
          <a:ln w="9525">
            <a:prstDash val="solid"/>
            <a:miter/>
          </a:ln>
        </p:spPr>
        <p:style>
          <a:lnRef idx="2">
            <a:srgbClr val="4A7EBB"/>
          </a:lnRef>
          <a:fillRef idx="1">
            <a:srgbClr val="3383CB">
              <a:alpha val="20000"/>
            </a:srgbClr>
          </a:fillRef>
          <a:effectRef idx="0">
            <a:schemeClr val="accent1"/>
          </a:effectRef>
          <a:fontRef idx="minor">
            <a:schemeClr val="lt1"/>
          </a:fontRef>
        </p:style>
        <p:txBody>
          <a:bodyPr lIns="0" tIns="0" rIns="0" bIns="0" rtlCol="0" anchor="t"/>
          <a:lstStyle/>
          <a:p>
            <a:pPr algn="ctr" defTabSz="457200">
              <a:lnSpc>
                <a:spcPct val="100000"/>
              </a:lnSpc>
              <a:spcBef>
                <a:spcPts val="200"/>
              </a:spcBef>
              <a:spcAft>
                <a:spcPct val="0"/>
              </a:spcAft>
            </a:pPr>
            <a:r>
              <a:rPr sz="2000" b="1" u="sng" dirty="0">
                <a:solidFill>
                  <a:srgbClr val="00A4C6"/>
                </a:solidFill>
                <a:latin typeface="Calibri"/>
                <a:ea typeface="Calibri"/>
              </a:rPr>
              <a:t>QSP/QST</a:t>
            </a:r>
            <a:r>
              <a:rPr sz="1600" b="1" dirty="0">
                <a:solidFill>
                  <a:srgbClr val="EE2724"/>
                </a:solidFill>
                <a:latin typeface="Calibri"/>
                <a:ea typeface="Calibri"/>
              </a:rPr>
              <a:t> </a:t>
            </a:r>
          </a:p>
          <a:p>
            <a:pPr indent="-114300" algn="l" defTabSz="457200">
              <a:lnSpc>
                <a:spcPct val="90000"/>
              </a:lnSpc>
              <a:spcBef>
                <a:spcPct val="0"/>
              </a:spcBef>
              <a:spcAft>
                <a:spcPct val="0"/>
              </a:spcAft>
            </a:pPr>
            <a:endParaRPr sz="1600" dirty="0">
              <a:solidFill>
                <a:srgbClr val="000000"/>
              </a:solidFill>
              <a:latin typeface="Calibri"/>
              <a:ea typeface="Calibri"/>
            </a:endParaRPr>
          </a:p>
        </p:txBody>
      </p:sp>
      <p:sp>
        <p:nvSpPr>
          <p:cNvPr id="4" name="New shape"/>
          <p:cNvSpPr/>
          <p:nvPr/>
        </p:nvSpPr>
        <p:spPr>
          <a:xfrm>
            <a:off x="1098677" y="2446528"/>
            <a:ext cx="9982708" cy="1188720"/>
          </a:xfrm>
          <a:prstGeom prst="rect">
            <a:avLst/>
          </a:prstGeom>
          <a:ln w="9525">
            <a:prstDash val="solid"/>
            <a:miter/>
          </a:ln>
        </p:spPr>
        <p:style>
          <a:lnRef idx="2">
            <a:srgbClr val="4A7EBB"/>
          </a:lnRef>
          <a:fillRef idx="1">
            <a:srgbClr val="3383CB">
              <a:alpha val="20000"/>
            </a:srgbClr>
          </a:fillRef>
          <a:effectRef idx="0">
            <a:schemeClr val="accent1"/>
          </a:effectRef>
          <a:fontRef idx="minor">
            <a:schemeClr val="lt1"/>
          </a:fontRef>
        </p:style>
        <p:txBody>
          <a:bodyPr lIns="0" tIns="0" rIns="0" bIns="0" rtlCol="0" anchor="t"/>
          <a:lstStyle/>
          <a:p>
            <a:pPr algn="ctr" defTabSz="457200">
              <a:lnSpc>
                <a:spcPct val="100000"/>
              </a:lnSpc>
              <a:spcBef>
                <a:spcPct val="0"/>
              </a:spcBef>
              <a:spcAft>
                <a:spcPct val="0"/>
              </a:spcAft>
            </a:pPr>
            <a:r>
              <a:rPr sz="2000" b="1" u="sng" dirty="0">
                <a:solidFill>
                  <a:srgbClr val="14D805"/>
                </a:solidFill>
                <a:latin typeface="Calibri"/>
                <a:ea typeface="Calibri"/>
              </a:rPr>
              <a:t>PKPD</a:t>
            </a:r>
            <a:r>
              <a:rPr sz="1600" b="1" dirty="0">
                <a:solidFill>
                  <a:srgbClr val="661DE8"/>
                </a:solidFill>
                <a:latin typeface="Calibri"/>
                <a:ea typeface="Calibri"/>
              </a:rPr>
              <a:t> </a:t>
            </a:r>
          </a:p>
          <a:p>
            <a:pPr indent="-114300" algn="l" defTabSz="457200">
              <a:lnSpc>
                <a:spcPct val="90000"/>
              </a:lnSpc>
              <a:spcBef>
                <a:spcPct val="0"/>
              </a:spcBef>
              <a:spcAft>
                <a:spcPct val="0"/>
              </a:spcAft>
            </a:pPr>
            <a:endParaRPr sz="1600" dirty="0">
              <a:solidFill>
                <a:srgbClr val="000000"/>
              </a:solidFill>
              <a:latin typeface="Calibri"/>
              <a:ea typeface="Calibri"/>
            </a:endParaRPr>
          </a:p>
        </p:txBody>
      </p:sp>
      <p:sp>
        <p:nvSpPr>
          <p:cNvPr id="5" name="New shape"/>
          <p:cNvSpPr/>
          <p:nvPr/>
        </p:nvSpPr>
        <p:spPr>
          <a:xfrm>
            <a:off x="1569593" y="217805"/>
            <a:ext cx="9019540" cy="576707"/>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a:lnSpc>
                <a:spcPct val="100000"/>
              </a:lnSpc>
              <a:spcBef>
                <a:spcPct val="0"/>
              </a:spcBef>
              <a:spcAft>
                <a:spcPct val="0"/>
              </a:spcAft>
            </a:pPr>
            <a:r>
              <a:rPr sz="3600" b="1" dirty="0">
                <a:solidFill>
                  <a:srgbClr val="4F81BD"/>
                </a:solidFill>
                <a:latin typeface="Calibri"/>
                <a:ea typeface="Calibri"/>
              </a:rPr>
              <a:t>Second Quarter Services Highlights</a:t>
            </a:r>
          </a:p>
        </p:txBody>
      </p:sp>
      <p:sp>
        <p:nvSpPr>
          <p:cNvPr id="6" name="New shape"/>
          <p:cNvSpPr/>
          <p:nvPr/>
        </p:nvSpPr>
        <p:spPr>
          <a:xfrm>
            <a:off x="1372743" y="2500757"/>
            <a:ext cx="1097280" cy="508635"/>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25908" rIns="91440" bIns="45720" rtlCol="0" anchor="t"/>
          <a:lstStyle/>
          <a:p>
            <a:pPr algn="ctr" defTabSz="457200">
              <a:lnSpc>
                <a:spcPct val="100000"/>
              </a:lnSpc>
              <a:spcBef>
                <a:spcPct val="0"/>
              </a:spcBef>
              <a:spcAft>
                <a:spcPct val="0"/>
              </a:spcAft>
            </a:pPr>
            <a:r>
              <a:rPr sz="2200" b="1" dirty="0">
                <a:solidFill>
                  <a:srgbClr val="FFFFFF"/>
                </a:solidFill>
                <a:latin typeface="Calibri"/>
                <a:ea typeface="Calibri"/>
              </a:rPr>
              <a:t>+19%</a:t>
            </a:r>
          </a:p>
          <a:p>
            <a:pPr algn="ctr" defTabSz="457200">
              <a:lnSpc>
                <a:spcPct val="100000"/>
              </a:lnSpc>
              <a:spcBef>
                <a:spcPct val="0"/>
              </a:spcBef>
              <a:spcAft>
                <a:spcPct val="0"/>
              </a:spcAft>
            </a:pPr>
            <a:endParaRPr sz="1400" dirty="0">
              <a:solidFill>
                <a:srgbClr val="000000"/>
              </a:solidFill>
              <a:latin typeface="Calibri"/>
              <a:ea typeface="Calibri"/>
            </a:endParaRPr>
          </a:p>
        </p:txBody>
      </p:sp>
      <p:sp>
        <p:nvSpPr>
          <p:cNvPr id="7" name="New shape"/>
          <p:cNvSpPr/>
          <p:nvPr/>
        </p:nvSpPr>
        <p:spPr>
          <a:xfrm>
            <a:off x="1337183" y="3784727"/>
            <a:ext cx="1097280" cy="508635"/>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25908" rIns="91440" bIns="45720" rtlCol="0" anchor="t"/>
          <a:lstStyle/>
          <a:p>
            <a:pPr algn="ctr" defTabSz="457200">
              <a:lnSpc>
                <a:spcPct val="100000"/>
              </a:lnSpc>
              <a:spcBef>
                <a:spcPct val="0"/>
              </a:spcBef>
              <a:spcAft>
                <a:spcPct val="0"/>
              </a:spcAft>
            </a:pPr>
            <a:r>
              <a:rPr sz="2200" b="1" dirty="0">
                <a:solidFill>
                  <a:srgbClr val="FFFFFF"/>
                </a:solidFill>
                <a:latin typeface="Calibri"/>
                <a:ea typeface="Calibri"/>
              </a:rPr>
              <a:t>-32%</a:t>
            </a:r>
          </a:p>
          <a:p>
            <a:pPr algn="ctr" defTabSz="457200">
              <a:lnSpc>
                <a:spcPct val="100000"/>
              </a:lnSpc>
              <a:spcBef>
                <a:spcPct val="0"/>
              </a:spcBef>
              <a:spcAft>
                <a:spcPct val="0"/>
              </a:spcAft>
            </a:pPr>
            <a:endParaRPr sz="1400" dirty="0">
              <a:solidFill>
                <a:srgbClr val="000000"/>
              </a:solidFill>
              <a:latin typeface="Calibri"/>
              <a:ea typeface="Calibri"/>
            </a:endParaRPr>
          </a:p>
        </p:txBody>
      </p:sp>
      <p:sp>
        <p:nvSpPr>
          <p:cNvPr id="8" name="New shape"/>
          <p:cNvSpPr/>
          <p:nvPr/>
        </p:nvSpPr>
        <p:spPr>
          <a:xfrm>
            <a:off x="1363218" y="5046218"/>
            <a:ext cx="1097280" cy="508635"/>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25908" rIns="91440" bIns="45720" rtlCol="0" anchor="t"/>
          <a:lstStyle/>
          <a:p>
            <a:pPr algn="ctr" defTabSz="457200">
              <a:lnSpc>
                <a:spcPct val="100000"/>
              </a:lnSpc>
              <a:spcBef>
                <a:spcPct val="0"/>
              </a:spcBef>
              <a:spcAft>
                <a:spcPct val="0"/>
              </a:spcAft>
            </a:pPr>
            <a:r>
              <a:rPr sz="2200" b="1" dirty="0">
                <a:solidFill>
                  <a:srgbClr val="FFFFFF"/>
                </a:solidFill>
                <a:latin typeface="Calibri"/>
                <a:ea typeface="Calibri"/>
              </a:rPr>
              <a:t>+29%</a:t>
            </a:r>
          </a:p>
          <a:p>
            <a:pPr algn="ctr" defTabSz="457200">
              <a:lnSpc>
                <a:spcPct val="100000"/>
              </a:lnSpc>
              <a:spcBef>
                <a:spcPct val="0"/>
              </a:spcBef>
              <a:spcAft>
                <a:spcPct val="0"/>
              </a:spcAft>
            </a:pPr>
            <a:endParaRPr sz="1400" dirty="0">
              <a:solidFill>
                <a:srgbClr val="000000"/>
              </a:solidFill>
              <a:latin typeface="Calibri"/>
              <a:ea typeface="Calibri"/>
            </a:endParaRPr>
          </a:p>
        </p:txBody>
      </p:sp>
      <p:sp>
        <p:nvSpPr>
          <p:cNvPr id="9" name="New shape"/>
          <p:cNvSpPr/>
          <p:nvPr/>
        </p:nvSpPr>
        <p:spPr>
          <a:xfrm>
            <a:off x="1308608" y="2824099"/>
            <a:ext cx="1282700" cy="537210"/>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ctr" defTabSz="457200">
              <a:lnSpc>
                <a:spcPct val="100000"/>
              </a:lnSpc>
              <a:spcBef>
                <a:spcPct val="0"/>
              </a:spcBef>
              <a:spcAft>
                <a:spcPct val="0"/>
              </a:spcAft>
            </a:pPr>
            <a:r>
              <a:rPr sz="1400" dirty="0">
                <a:solidFill>
                  <a:srgbClr val="FFFFFF"/>
                </a:solidFill>
                <a:latin typeface="Calibri"/>
                <a:ea typeface="Calibri"/>
              </a:rPr>
              <a:t>Q2 Revenue Growth</a:t>
            </a:r>
          </a:p>
        </p:txBody>
      </p:sp>
      <p:sp>
        <p:nvSpPr>
          <p:cNvPr id="10" name="New shape"/>
          <p:cNvSpPr/>
          <p:nvPr/>
        </p:nvSpPr>
        <p:spPr>
          <a:xfrm>
            <a:off x="1316863" y="4113911"/>
            <a:ext cx="1189990" cy="537210"/>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ctr" defTabSz="457200">
              <a:lnSpc>
                <a:spcPct val="100000"/>
              </a:lnSpc>
              <a:spcBef>
                <a:spcPct val="0"/>
              </a:spcBef>
              <a:spcAft>
                <a:spcPct val="0"/>
              </a:spcAft>
            </a:pPr>
            <a:r>
              <a:rPr sz="1400" dirty="0">
                <a:solidFill>
                  <a:srgbClr val="FFFFFF"/>
                </a:solidFill>
                <a:latin typeface="Calibri"/>
                <a:ea typeface="Calibri"/>
              </a:rPr>
              <a:t>Q2 Revenue Decline</a:t>
            </a:r>
          </a:p>
        </p:txBody>
      </p:sp>
      <p:sp>
        <p:nvSpPr>
          <p:cNvPr id="11" name="New shape"/>
          <p:cNvSpPr/>
          <p:nvPr/>
        </p:nvSpPr>
        <p:spPr>
          <a:xfrm>
            <a:off x="1251458" y="5384673"/>
            <a:ext cx="1276350" cy="560197"/>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ctr" defTabSz="457200">
              <a:lnSpc>
                <a:spcPct val="100000"/>
              </a:lnSpc>
              <a:spcBef>
                <a:spcPct val="0"/>
              </a:spcBef>
              <a:spcAft>
                <a:spcPct val="0"/>
              </a:spcAft>
            </a:pPr>
            <a:r>
              <a:rPr sz="1400" dirty="0">
                <a:solidFill>
                  <a:srgbClr val="FFFFFF"/>
                </a:solidFill>
                <a:latin typeface="Calibri"/>
                <a:ea typeface="Calibri"/>
              </a:rPr>
              <a:t>Q2 Revenue Growth</a:t>
            </a:r>
          </a:p>
        </p:txBody>
      </p:sp>
      <p:sp>
        <p:nvSpPr>
          <p:cNvPr id="12" name="New shape"/>
          <p:cNvSpPr/>
          <p:nvPr/>
        </p:nvSpPr>
        <p:spPr>
          <a:xfrm>
            <a:off x="1098677" y="794512"/>
            <a:ext cx="9982708" cy="1554480"/>
          </a:xfrm>
          <a:prstGeom prst="rect">
            <a:avLst/>
          </a:prstGeom>
          <a:ln w="9525">
            <a:prstDash val="solid"/>
            <a:miter/>
          </a:ln>
        </p:spPr>
        <p:style>
          <a:lnRef idx="2">
            <a:srgbClr val="4A7EBB"/>
          </a:lnRef>
          <a:fillRef idx="1">
            <a:srgbClr val="3383CB">
              <a:alpha val="20000"/>
            </a:srgbClr>
          </a:fillRef>
          <a:effectRef idx="0">
            <a:schemeClr val="accent1"/>
          </a:effectRef>
          <a:fontRef idx="minor">
            <a:schemeClr val="lt1"/>
          </a:fontRef>
        </p:style>
        <p:txBody>
          <a:bodyPr lIns="0" tIns="0" rIns="0" bIns="0" rtlCol="0" anchor="t"/>
          <a:lstStyle/>
          <a:p>
            <a:pPr algn="ctr" defTabSz="457200">
              <a:lnSpc>
                <a:spcPct val="100000"/>
              </a:lnSpc>
              <a:spcBef>
                <a:spcPts val="200"/>
              </a:spcBef>
              <a:spcAft>
                <a:spcPct val="0"/>
              </a:spcAft>
            </a:pPr>
            <a:r>
              <a:rPr sz="2000" b="1" u="sng" dirty="0">
                <a:solidFill>
                  <a:srgbClr val="FFDE0F"/>
                </a:solidFill>
                <a:latin typeface="Calibri"/>
                <a:ea typeface="Calibri"/>
              </a:rPr>
              <a:t>General</a:t>
            </a:r>
            <a:r>
              <a:rPr sz="1400" b="1" dirty="0">
                <a:solidFill>
                  <a:srgbClr val="FAAC16"/>
                </a:solidFill>
                <a:latin typeface="Calibri"/>
                <a:ea typeface="Calibri"/>
              </a:rPr>
              <a:t> </a:t>
            </a:r>
          </a:p>
          <a:p>
            <a:pPr indent="-114300" algn="l" defTabSz="457200">
              <a:lnSpc>
                <a:spcPct val="100000"/>
              </a:lnSpc>
              <a:spcBef>
                <a:spcPts val="200"/>
              </a:spcBef>
              <a:spcAft>
                <a:spcPct val="0"/>
              </a:spcAft>
            </a:pPr>
            <a:endParaRPr sz="1600" dirty="0">
              <a:solidFill>
                <a:srgbClr val="000000"/>
              </a:solidFill>
              <a:latin typeface="Calibri"/>
              <a:ea typeface="Calibri"/>
            </a:endParaRPr>
          </a:p>
        </p:txBody>
      </p:sp>
      <p:sp>
        <p:nvSpPr>
          <p:cNvPr id="13" name="New shape"/>
          <p:cNvSpPr/>
          <p:nvPr/>
        </p:nvSpPr>
        <p:spPr>
          <a:xfrm>
            <a:off x="1994408" y="1116076"/>
            <a:ext cx="8521192" cy="1097280"/>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marL="457200" lvl="1" indent="-342900" algn="l" defTabSz="457200">
              <a:lnSpc>
                <a:spcPct val="100000"/>
              </a:lnSpc>
              <a:spcBef>
                <a:spcPts val="200"/>
              </a:spcBef>
              <a:spcAft>
                <a:spcPct val="0"/>
              </a:spcAft>
              <a:buChar char="•"/>
            </a:pPr>
            <a:r>
              <a:rPr sz="1600" dirty="0">
                <a:solidFill>
                  <a:srgbClr val="FFFFFF"/>
                </a:solidFill>
                <a:latin typeface="Calibri"/>
                <a:ea typeface="Calibri"/>
              </a:rPr>
              <a:t>Overall service revenue growth 4%</a:t>
            </a:r>
          </a:p>
          <a:p>
            <a:pPr marL="457200" lvl="1" indent="-342900" algn="l" defTabSz="457200">
              <a:lnSpc>
                <a:spcPct val="100000"/>
              </a:lnSpc>
              <a:spcBef>
                <a:spcPts val="200"/>
              </a:spcBef>
              <a:spcAft>
                <a:spcPct val="0"/>
              </a:spcAft>
              <a:buChar char="•"/>
            </a:pPr>
            <a:r>
              <a:rPr sz="1600" dirty="0">
                <a:solidFill>
                  <a:srgbClr val="FFFFFF"/>
                </a:solidFill>
                <a:latin typeface="Calibri"/>
                <a:ea typeface="Calibri"/>
              </a:rPr>
              <a:t>Total backlog $15.</a:t>
            </a:r>
            <a:r>
              <a:rPr lang="en-US" sz="1600" dirty="0">
                <a:solidFill>
                  <a:srgbClr val="FFFFFF"/>
                </a:solidFill>
                <a:latin typeface="Calibri"/>
                <a:ea typeface="Calibri"/>
              </a:rPr>
              <a:t>4</a:t>
            </a:r>
            <a:r>
              <a:rPr sz="1600" dirty="0">
                <a:solidFill>
                  <a:srgbClr val="FFFFFF"/>
                </a:solidFill>
                <a:latin typeface="Calibri"/>
                <a:ea typeface="Calibri"/>
              </a:rPr>
              <a:t>M</a:t>
            </a:r>
            <a:r>
              <a:rPr lang="en-US" sz="1600" dirty="0">
                <a:solidFill>
                  <a:srgbClr val="FFFFFF"/>
                </a:solidFill>
                <a:latin typeface="Calibri"/>
                <a:ea typeface="Calibri"/>
              </a:rPr>
              <a:t> – projects to be performed within 12 months increased from 70% to 78%</a:t>
            </a:r>
            <a:endParaRPr sz="1600" dirty="0">
              <a:solidFill>
                <a:srgbClr val="FFFFFF"/>
              </a:solidFill>
              <a:latin typeface="Calibri"/>
              <a:ea typeface="Calibri"/>
            </a:endParaRPr>
          </a:p>
          <a:p>
            <a:pPr marL="457200" lvl="1" indent="-342900" algn="l" defTabSz="457200">
              <a:lnSpc>
                <a:spcPct val="100000"/>
              </a:lnSpc>
              <a:spcBef>
                <a:spcPts val="200"/>
              </a:spcBef>
              <a:spcAft>
                <a:spcPct val="0"/>
              </a:spcAft>
              <a:buChar char="•"/>
            </a:pPr>
            <a:r>
              <a:rPr sz="1600" dirty="0">
                <a:solidFill>
                  <a:srgbClr val="FFFFFF"/>
                </a:solidFill>
                <a:latin typeface="Calibri"/>
                <a:ea typeface="Calibri"/>
              </a:rPr>
              <a:t>Successful recruiting quarter despite continued competitive market</a:t>
            </a:r>
            <a:r>
              <a:rPr lang="en-US" sz="1600" dirty="0">
                <a:solidFill>
                  <a:srgbClr val="FFFFFF"/>
                </a:solidFill>
                <a:latin typeface="Calibri"/>
                <a:ea typeface="Calibri"/>
              </a:rPr>
              <a:t> (2 new hires)</a:t>
            </a:r>
          </a:p>
          <a:p>
            <a:pPr marL="457200" lvl="1" indent="-342900" algn="l" defTabSz="457200">
              <a:lnSpc>
                <a:spcPct val="100000"/>
              </a:lnSpc>
              <a:spcBef>
                <a:spcPts val="200"/>
              </a:spcBef>
              <a:spcAft>
                <a:spcPct val="0"/>
              </a:spcAft>
              <a:buChar char="•"/>
            </a:pPr>
            <a:r>
              <a:rPr lang="en-US" sz="1600" dirty="0">
                <a:solidFill>
                  <a:srgbClr val="FFFFFF"/>
                </a:solidFill>
                <a:latin typeface="Calibri"/>
                <a:ea typeface="Calibri"/>
              </a:rPr>
              <a:t>188 total projects worked on during the quarter</a:t>
            </a:r>
            <a:endParaRPr sz="1600" dirty="0">
              <a:solidFill>
                <a:srgbClr val="FFFFFF"/>
              </a:solidFill>
              <a:latin typeface="Calibri"/>
              <a:ea typeface="Calibri"/>
            </a:endParaRPr>
          </a:p>
          <a:p>
            <a:pPr indent="-114300" algn="l" defTabSz="457200">
              <a:lnSpc>
                <a:spcPct val="100000"/>
              </a:lnSpc>
              <a:spcBef>
                <a:spcPct val="0"/>
              </a:spcBef>
              <a:spcAft>
                <a:spcPct val="0"/>
              </a:spcAft>
            </a:pPr>
            <a:endParaRPr sz="1600" dirty="0">
              <a:solidFill>
                <a:srgbClr val="000000"/>
              </a:solidFill>
              <a:latin typeface="Calibri"/>
              <a:ea typeface="Calibri"/>
            </a:endParaRPr>
          </a:p>
        </p:txBody>
      </p:sp>
      <p:sp>
        <p:nvSpPr>
          <p:cNvPr id="14" name="New shape"/>
          <p:cNvSpPr/>
          <p:nvPr/>
        </p:nvSpPr>
        <p:spPr>
          <a:xfrm>
            <a:off x="2577338" y="2739644"/>
            <a:ext cx="7163943" cy="804164"/>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marL="457200" lvl="1" indent="-342900" algn="l" defTabSz="457200">
              <a:lnSpc>
                <a:spcPct val="100000"/>
              </a:lnSpc>
              <a:spcBef>
                <a:spcPts val="200"/>
              </a:spcBef>
              <a:spcAft>
                <a:spcPct val="0"/>
              </a:spcAft>
              <a:buChar char="•"/>
            </a:pPr>
            <a:r>
              <a:rPr sz="1600" dirty="0">
                <a:solidFill>
                  <a:srgbClr val="FFFFFF"/>
                </a:solidFill>
                <a:latin typeface="Calibri"/>
                <a:ea typeface="Calibri"/>
              </a:rPr>
              <a:t>Shift to higher margin time and materials contracts vs fixed priced projects with positive margin impact</a:t>
            </a:r>
          </a:p>
          <a:p>
            <a:pPr marL="457200" lvl="1" indent="-342900" algn="l" defTabSz="457200">
              <a:lnSpc>
                <a:spcPct val="100000"/>
              </a:lnSpc>
              <a:spcBef>
                <a:spcPts val="200"/>
              </a:spcBef>
              <a:spcAft>
                <a:spcPct val="0"/>
              </a:spcAft>
              <a:buChar char="•"/>
            </a:pPr>
            <a:r>
              <a:rPr sz="1600" dirty="0">
                <a:solidFill>
                  <a:srgbClr val="FFFFFF"/>
                </a:solidFill>
                <a:latin typeface="Calibri"/>
                <a:ea typeface="Calibri"/>
              </a:rPr>
              <a:t>Multiple new client relationships</a:t>
            </a:r>
          </a:p>
        </p:txBody>
      </p:sp>
      <p:sp>
        <p:nvSpPr>
          <p:cNvPr id="15" name="New shape"/>
          <p:cNvSpPr/>
          <p:nvPr/>
        </p:nvSpPr>
        <p:spPr>
          <a:xfrm>
            <a:off x="2577338" y="4019931"/>
            <a:ext cx="7163943" cy="859917"/>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marL="457200" lvl="1" indent="-342900" algn="l" defTabSz="457200">
              <a:lnSpc>
                <a:spcPct val="100000"/>
              </a:lnSpc>
              <a:spcBef>
                <a:spcPts val="200"/>
              </a:spcBef>
              <a:spcAft>
                <a:spcPct val="0"/>
              </a:spcAft>
              <a:buChar char="•"/>
            </a:pPr>
            <a:r>
              <a:rPr sz="1600" dirty="0">
                <a:solidFill>
                  <a:srgbClr val="FFFFFF"/>
                </a:solidFill>
                <a:latin typeface="Calibri"/>
                <a:ea typeface="Calibri"/>
              </a:rPr>
              <a:t>Nature of QSP/QST projects more volatile</a:t>
            </a:r>
            <a:endParaRPr lang="en-US" sz="1600" dirty="0">
              <a:solidFill>
                <a:srgbClr val="FFFFFF"/>
              </a:solidFill>
              <a:latin typeface="Calibri"/>
              <a:ea typeface="Calibri"/>
            </a:endParaRPr>
          </a:p>
          <a:p>
            <a:pPr marL="457200" lvl="1" indent="-342900" algn="l" defTabSz="457200">
              <a:lnSpc>
                <a:spcPct val="100000"/>
              </a:lnSpc>
              <a:spcBef>
                <a:spcPts val="200"/>
              </a:spcBef>
              <a:spcAft>
                <a:spcPct val="0"/>
              </a:spcAft>
              <a:buChar char="•"/>
            </a:pPr>
            <a:r>
              <a:rPr lang="en-US" sz="1600" dirty="0">
                <a:solidFill>
                  <a:srgbClr val="FFFFFF"/>
                </a:solidFill>
                <a:latin typeface="Calibri"/>
                <a:ea typeface="Calibri"/>
              </a:rPr>
              <a:t>Prior quarter included significant CRO pass through revenue</a:t>
            </a:r>
            <a:endParaRPr sz="1600" dirty="0">
              <a:solidFill>
                <a:srgbClr val="FFFFFF"/>
              </a:solidFill>
              <a:latin typeface="Calibri"/>
              <a:ea typeface="Calibri"/>
            </a:endParaRPr>
          </a:p>
        </p:txBody>
      </p:sp>
      <p:sp>
        <p:nvSpPr>
          <p:cNvPr id="16" name="New shape"/>
          <p:cNvSpPr/>
          <p:nvPr/>
        </p:nvSpPr>
        <p:spPr>
          <a:xfrm>
            <a:off x="2577338" y="5312664"/>
            <a:ext cx="7163943" cy="576707"/>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marL="457200" lvl="1" indent="-342900" algn="l" defTabSz="457200">
              <a:lnSpc>
                <a:spcPct val="90000"/>
              </a:lnSpc>
              <a:spcBef>
                <a:spcPct val="0"/>
              </a:spcBef>
              <a:spcAft>
                <a:spcPct val="0"/>
              </a:spcAft>
              <a:buChar char="•"/>
            </a:pPr>
            <a:r>
              <a:rPr sz="1600" dirty="0">
                <a:solidFill>
                  <a:srgbClr val="FFFFFF"/>
                </a:solidFill>
                <a:latin typeface="Calibri"/>
                <a:ea typeface="Calibri"/>
              </a:rPr>
              <a:t>Reflects deeper implementation of PBPK modeling – expanding use cases and perceived value/impact</a:t>
            </a:r>
            <a:endParaRPr lang="en-US" sz="1600" dirty="0">
              <a:solidFill>
                <a:srgbClr val="FFFFFF"/>
              </a:solidFill>
              <a:latin typeface="Calibri"/>
              <a:ea typeface="Calibri"/>
            </a:endParaRPr>
          </a:p>
          <a:p>
            <a:pPr marL="457200" lvl="1" indent="-342900" algn="l" defTabSz="457200">
              <a:lnSpc>
                <a:spcPct val="90000"/>
              </a:lnSpc>
              <a:spcBef>
                <a:spcPct val="0"/>
              </a:spcBef>
              <a:spcAft>
                <a:spcPct val="0"/>
              </a:spcAft>
              <a:buChar char="•"/>
            </a:pPr>
            <a:r>
              <a:rPr lang="en-US" sz="1600" dirty="0">
                <a:solidFill>
                  <a:srgbClr val="FFFFFF"/>
                </a:solidFill>
                <a:latin typeface="Calibri"/>
                <a:ea typeface="Calibri"/>
              </a:rPr>
              <a:t>4 FDA projects in process</a:t>
            </a:r>
            <a:endParaRPr sz="1600" dirty="0">
              <a:solidFill>
                <a:srgbClr val="FFFFFF"/>
              </a:solidFill>
              <a:latin typeface="Calibri"/>
              <a:ea typeface="Calibri"/>
            </a:endParaRPr>
          </a:p>
        </p:txBody>
      </p:sp>
      <p:sp>
        <p:nvSpPr>
          <p:cNvPr id="17" name="New shape"/>
          <p:cNvSpPr/>
          <p:nvPr/>
        </p:nvSpPr>
        <p:spPr>
          <a:xfrm>
            <a:off x="9735693" y="2500757"/>
            <a:ext cx="1097280" cy="508635"/>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25908" rIns="91440" bIns="45720" rtlCol="0" anchor="t"/>
          <a:lstStyle/>
          <a:p>
            <a:pPr algn="ctr" defTabSz="457200">
              <a:lnSpc>
                <a:spcPct val="100000"/>
              </a:lnSpc>
              <a:spcBef>
                <a:spcPct val="0"/>
              </a:spcBef>
              <a:spcAft>
                <a:spcPct val="0"/>
              </a:spcAft>
            </a:pPr>
            <a:r>
              <a:rPr sz="2200" b="1" dirty="0">
                <a:solidFill>
                  <a:srgbClr val="FFFFFF"/>
                </a:solidFill>
                <a:latin typeface="Calibri"/>
                <a:ea typeface="Calibri"/>
              </a:rPr>
              <a:t>+21%</a:t>
            </a:r>
          </a:p>
          <a:p>
            <a:pPr algn="ctr" defTabSz="457200">
              <a:lnSpc>
                <a:spcPct val="100000"/>
              </a:lnSpc>
              <a:spcBef>
                <a:spcPct val="0"/>
              </a:spcBef>
              <a:spcAft>
                <a:spcPct val="0"/>
              </a:spcAft>
            </a:pPr>
            <a:endParaRPr sz="1400" dirty="0">
              <a:solidFill>
                <a:srgbClr val="000000"/>
              </a:solidFill>
              <a:latin typeface="Calibri"/>
              <a:ea typeface="Calibri"/>
            </a:endParaRPr>
          </a:p>
        </p:txBody>
      </p:sp>
      <p:sp>
        <p:nvSpPr>
          <p:cNvPr id="18" name="New shape"/>
          <p:cNvSpPr/>
          <p:nvPr/>
        </p:nvSpPr>
        <p:spPr>
          <a:xfrm>
            <a:off x="9642983" y="2824099"/>
            <a:ext cx="1282700" cy="537210"/>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ctr" defTabSz="457200">
              <a:lnSpc>
                <a:spcPct val="100000"/>
              </a:lnSpc>
              <a:spcBef>
                <a:spcPct val="0"/>
              </a:spcBef>
              <a:spcAft>
                <a:spcPct val="0"/>
              </a:spcAft>
            </a:pPr>
            <a:r>
              <a:rPr sz="1400" dirty="0">
                <a:solidFill>
                  <a:srgbClr val="FFFFFF"/>
                </a:solidFill>
                <a:latin typeface="Calibri"/>
                <a:ea typeface="Calibri"/>
              </a:rPr>
              <a:t>YTD Revenue Growth</a:t>
            </a:r>
          </a:p>
        </p:txBody>
      </p:sp>
      <p:sp>
        <p:nvSpPr>
          <p:cNvPr id="19" name="New shape"/>
          <p:cNvSpPr/>
          <p:nvPr/>
        </p:nvSpPr>
        <p:spPr>
          <a:xfrm>
            <a:off x="9766808" y="3784727"/>
            <a:ext cx="1097280" cy="508635"/>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25908" rIns="91440" bIns="45720" rtlCol="0" anchor="t"/>
          <a:lstStyle/>
          <a:p>
            <a:pPr algn="ctr" defTabSz="457200">
              <a:lnSpc>
                <a:spcPct val="100000"/>
              </a:lnSpc>
              <a:spcBef>
                <a:spcPct val="0"/>
              </a:spcBef>
              <a:spcAft>
                <a:spcPct val="0"/>
              </a:spcAft>
            </a:pPr>
            <a:r>
              <a:rPr sz="2200" b="1" dirty="0">
                <a:solidFill>
                  <a:srgbClr val="FFFFFF"/>
                </a:solidFill>
                <a:latin typeface="Calibri"/>
                <a:ea typeface="Calibri"/>
              </a:rPr>
              <a:t>-30%</a:t>
            </a:r>
          </a:p>
          <a:p>
            <a:pPr algn="ctr" defTabSz="457200">
              <a:lnSpc>
                <a:spcPct val="100000"/>
              </a:lnSpc>
              <a:spcBef>
                <a:spcPct val="0"/>
              </a:spcBef>
              <a:spcAft>
                <a:spcPct val="0"/>
              </a:spcAft>
            </a:pPr>
            <a:endParaRPr sz="1400" dirty="0">
              <a:solidFill>
                <a:srgbClr val="000000"/>
              </a:solidFill>
              <a:latin typeface="Calibri"/>
              <a:ea typeface="Calibri"/>
            </a:endParaRPr>
          </a:p>
        </p:txBody>
      </p:sp>
      <p:sp>
        <p:nvSpPr>
          <p:cNvPr id="20" name="New shape"/>
          <p:cNvSpPr/>
          <p:nvPr/>
        </p:nvSpPr>
        <p:spPr>
          <a:xfrm>
            <a:off x="9698863" y="4113911"/>
            <a:ext cx="1189990" cy="537210"/>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ctr" defTabSz="457200">
              <a:lnSpc>
                <a:spcPct val="100000"/>
              </a:lnSpc>
              <a:spcBef>
                <a:spcPct val="0"/>
              </a:spcBef>
              <a:spcAft>
                <a:spcPct val="0"/>
              </a:spcAft>
            </a:pPr>
            <a:r>
              <a:rPr sz="1400" dirty="0">
                <a:solidFill>
                  <a:srgbClr val="FFFFFF"/>
                </a:solidFill>
                <a:latin typeface="Calibri"/>
                <a:ea typeface="Calibri"/>
              </a:rPr>
              <a:t>YTD Revenue Decline</a:t>
            </a:r>
          </a:p>
        </p:txBody>
      </p:sp>
      <p:sp>
        <p:nvSpPr>
          <p:cNvPr id="21" name="New shape"/>
          <p:cNvSpPr/>
          <p:nvPr/>
        </p:nvSpPr>
        <p:spPr>
          <a:xfrm>
            <a:off x="9735693" y="5046218"/>
            <a:ext cx="1097280" cy="508635"/>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25908" rIns="91440" bIns="45720" rtlCol="0" anchor="t"/>
          <a:lstStyle/>
          <a:p>
            <a:pPr algn="ctr" defTabSz="457200">
              <a:lnSpc>
                <a:spcPct val="100000"/>
              </a:lnSpc>
              <a:spcBef>
                <a:spcPct val="0"/>
              </a:spcBef>
              <a:spcAft>
                <a:spcPct val="0"/>
              </a:spcAft>
            </a:pPr>
            <a:r>
              <a:rPr sz="2200" b="1" dirty="0">
                <a:solidFill>
                  <a:srgbClr val="FFFFFF"/>
                </a:solidFill>
                <a:latin typeface="Calibri"/>
                <a:ea typeface="Calibri"/>
              </a:rPr>
              <a:t>+50%</a:t>
            </a:r>
          </a:p>
          <a:p>
            <a:pPr algn="ctr" defTabSz="457200">
              <a:lnSpc>
                <a:spcPct val="100000"/>
              </a:lnSpc>
              <a:spcBef>
                <a:spcPct val="0"/>
              </a:spcBef>
              <a:spcAft>
                <a:spcPct val="0"/>
              </a:spcAft>
            </a:pPr>
            <a:endParaRPr sz="1400" dirty="0">
              <a:solidFill>
                <a:srgbClr val="000000"/>
              </a:solidFill>
              <a:latin typeface="Calibri"/>
              <a:ea typeface="Calibri"/>
            </a:endParaRPr>
          </a:p>
        </p:txBody>
      </p:sp>
      <p:sp>
        <p:nvSpPr>
          <p:cNvPr id="22" name="New shape"/>
          <p:cNvSpPr/>
          <p:nvPr/>
        </p:nvSpPr>
        <p:spPr>
          <a:xfrm>
            <a:off x="9614408" y="5394198"/>
            <a:ext cx="1276350" cy="560197"/>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ctr" defTabSz="457200">
              <a:lnSpc>
                <a:spcPct val="100000"/>
              </a:lnSpc>
              <a:spcBef>
                <a:spcPct val="0"/>
              </a:spcBef>
              <a:spcAft>
                <a:spcPct val="0"/>
              </a:spcAft>
            </a:pPr>
            <a:r>
              <a:rPr sz="1400" dirty="0">
                <a:solidFill>
                  <a:srgbClr val="FFFFFF"/>
                </a:solidFill>
                <a:latin typeface="Calibri"/>
                <a:ea typeface="Calibri"/>
              </a:rPr>
              <a:t>YTD Revenue Growth</a:t>
            </a:r>
          </a:p>
        </p:txBody>
      </p:sp>
      <p:sp>
        <p:nvSpPr>
          <p:cNvPr id="23" name="New shape"/>
          <p:cNvSpPr/>
          <p:nvPr/>
        </p:nvSpPr>
        <p:spPr>
          <a:xfrm>
            <a:off x="3882009" y="1531874"/>
            <a:ext cx="914400" cy="914400"/>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endParaRPr sz="1800" dirty="0">
              <a:solidFill>
                <a:srgbClr val="000000"/>
              </a:solidFill>
              <a:latin typeface="Calibri"/>
              <a:ea typeface="Calibri"/>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New shape"/>
          <p:cNvSpPr/>
          <p:nvPr/>
        </p:nvSpPr>
        <p:spPr>
          <a:xfrm>
            <a:off x="1000125" y="525145"/>
            <a:ext cx="10254869" cy="5612765"/>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dirty="0"/>
          </a:p>
        </p:txBody>
      </p:sp>
      <p:pic>
        <p:nvPicPr>
          <p:cNvPr id="3" name="New picture"/>
          <p:cNvPicPr/>
          <p:nvPr/>
        </p:nvPicPr>
        <p:blipFill>
          <a:blip r:embed="rId2"/>
          <a:stretch>
            <a:fillRect/>
          </a:stretch>
        </p:blipFill>
        <p:spPr>
          <a:xfrm>
            <a:off x="1000125" y="525145"/>
            <a:ext cx="10254869" cy="5612765"/>
          </a:xfrm>
          <a:prstGeom prst="rect">
            <a:avLst/>
          </a:prstGeom>
        </p:spPr>
      </p:pic>
      <p:sp>
        <p:nvSpPr>
          <p:cNvPr id="4" name="New shape"/>
          <p:cNvSpPr/>
          <p:nvPr/>
        </p:nvSpPr>
        <p:spPr>
          <a:xfrm>
            <a:off x="1569593" y="217805"/>
            <a:ext cx="9019540" cy="576707"/>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a:lnSpc>
                <a:spcPct val="100000"/>
              </a:lnSpc>
              <a:spcBef>
                <a:spcPct val="0"/>
              </a:spcBef>
              <a:spcAft>
                <a:spcPct val="0"/>
              </a:spcAft>
            </a:pPr>
            <a:r>
              <a:rPr sz="3600" b="1" dirty="0">
                <a:solidFill>
                  <a:srgbClr val="4F81BD"/>
                </a:solidFill>
                <a:latin typeface="Calibri"/>
                <a:ea typeface="Calibri"/>
              </a:rPr>
              <a:t>Capital Allocation Strategy Update</a:t>
            </a:r>
          </a:p>
        </p:txBody>
      </p:sp>
      <p:sp>
        <p:nvSpPr>
          <p:cNvPr id="5" name="New shape"/>
          <p:cNvSpPr/>
          <p:nvPr/>
        </p:nvSpPr>
        <p:spPr>
          <a:xfrm>
            <a:off x="8087995" y="1205865"/>
            <a:ext cx="3315081" cy="854202"/>
          </a:xfrm>
          <a:prstGeom prst="rect">
            <a:avLst/>
          </a:prstGeom>
          <a:ln w="9525">
            <a:prstDash val="solid"/>
            <a:miter/>
          </a:ln>
        </p:spPr>
        <p:style>
          <a:lnRef idx="2">
            <a:srgbClr val="4A7EBB"/>
          </a:lnRef>
          <a:fillRef idx="1">
            <a:srgbClr val="3383CB">
              <a:alpha val="20000"/>
            </a:srgbClr>
          </a:fillRef>
          <a:effectRef idx="0">
            <a:schemeClr val="accent1"/>
          </a:effectRef>
          <a:fontRef idx="minor">
            <a:schemeClr val="lt1"/>
          </a:fontRef>
        </p:style>
        <p:txBody>
          <a:bodyPr lIns="91440" tIns="25908" rIns="91440" bIns="45720" rtlCol="0" anchor="t"/>
          <a:lstStyle/>
          <a:p>
            <a:pPr marL="457200" lvl="1" indent="-228600" algn="l" defTabSz="457200">
              <a:lnSpc>
                <a:spcPct val="100000"/>
              </a:lnSpc>
              <a:spcBef>
                <a:spcPct val="0"/>
              </a:spcBef>
              <a:spcAft>
                <a:spcPct val="0"/>
              </a:spcAft>
              <a:buChar char="•"/>
            </a:pPr>
            <a:r>
              <a:rPr sz="1600" dirty="0">
                <a:solidFill>
                  <a:srgbClr val="FFFFFF"/>
                </a:solidFill>
                <a:latin typeface="Calibri"/>
                <a:ea typeface="Calibri"/>
              </a:rPr>
              <a:t>Acquisitions</a:t>
            </a:r>
          </a:p>
          <a:p>
            <a:pPr marL="457200" lvl="1" indent="-228600" algn="l" defTabSz="457200">
              <a:lnSpc>
                <a:spcPct val="100000"/>
              </a:lnSpc>
              <a:spcBef>
                <a:spcPct val="0"/>
              </a:spcBef>
              <a:spcAft>
                <a:spcPct val="0"/>
              </a:spcAft>
              <a:buChar char="•"/>
            </a:pPr>
            <a:r>
              <a:rPr sz="1600" dirty="0">
                <a:solidFill>
                  <a:srgbClr val="FFFFFF"/>
                </a:solidFill>
                <a:latin typeface="Calibri"/>
                <a:ea typeface="Calibri"/>
              </a:rPr>
              <a:t>Strategic investments and partnerships</a:t>
            </a:r>
          </a:p>
        </p:txBody>
      </p:sp>
      <p:sp>
        <p:nvSpPr>
          <p:cNvPr id="6" name="New shape"/>
          <p:cNvSpPr/>
          <p:nvPr/>
        </p:nvSpPr>
        <p:spPr>
          <a:xfrm>
            <a:off x="8087994" y="4678172"/>
            <a:ext cx="3315081" cy="1088517"/>
          </a:xfrm>
          <a:prstGeom prst="rect">
            <a:avLst/>
          </a:prstGeom>
          <a:ln w="9525">
            <a:prstDash val="solid"/>
            <a:miter/>
          </a:ln>
        </p:spPr>
        <p:style>
          <a:lnRef idx="2">
            <a:srgbClr val="4A7EBB"/>
          </a:lnRef>
          <a:fillRef idx="1">
            <a:srgbClr val="3383CB">
              <a:alpha val="20000"/>
            </a:srgbClr>
          </a:fillRef>
          <a:effectRef idx="0">
            <a:schemeClr val="accent1"/>
          </a:effectRef>
          <a:fontRef idx="minor">
            <a:schemeClr val="lt1"/>
          </a:fontRef>
        </p:style>
        <p:txBody>
          <a:bodyPr lIns="91440" tIns="25908" rIns="91440" bIns="45720" rtlCol="0" anchor="t"/>
          <a:lstStyle/>
          <a:p>
            <a:pPr marL="457200" lvl="1" indent="-228600" algn="l" defTabSz="457200">
              <a:lnSpc>
                <a:spcPct val="100000"/>
              </a:lnSpc>
              <a:spcBef>
                <a:spcPct val="0"/>
              </a:spcBef>
              <a:spcAft>
                <a:spcPct val="0"/>
              </a:spcAft>
              <a:buChar char="•"/>
            </a:pPr>
            <a:r>
              <a:rPr sz="1600" dirty="0">
                <a:solidFill>
                  <a:srgbClr val="FFFFFF"/>
                </a:solidFill>
                <a:latin typeface="Calibri"/>
                <a:ea typeface="Calibri"/>
              </a:rPr>
              <a:t>$50M share repurchase program</a:t>
            </a:r>
            <a:r>
              <a:rPr lang="en-US" sz="1600" dirty="0">
                <a:solidFill>
                  <a:srgbClr val="FFFFFF"/>
                </a:solidFill>
                <a:latin typeface="Calibri"/>
                <a:ea typeface="Calibri"/>
              </a:rPr>
              <a:t> authorized</a:t>
            </a:r>
            <a:endParaRPr sz="1600" dirty="0">
              <a:solidFill>
                <a:srgbClr val="FFFFFF"/>
              </a:solidFill>
              <a:latin typeface="Calibri"/>
              <a:ea typeface="Calibri"/>
            </a:endParaRPr>
          </a:p>
          <a:p>
            <a:pPr marL="457200" lvl="1" indent="-228600" algn="l" defTabSz="457200">
              <a:lnSpc>
                <a:spcPct val="100000"/>
              </a:lnSpc>
              <a:spcBef>
                <a:spcPct val="0"/>
              </a:spcBef>
              <a:spcAft>
                <a:spcPct val="0"/>
              </a:spcAft>
              <a:buChar char="•"/>
            </a:pPr>
            <a:r>
              <a:rPr sz="1600" dirty="0">
                <a:solidFill>
                  <a:srgbClr val="FFFFFF"/>
                </a:solidFill>
                <a:latin typeface="Calibri"/>
                <a:ea typeface="Calibri"/>
              </a:rPr>
              <a:t>$20M accelerated share repurchase (ASR)</a:t>
            </a:r>
            <a:r>
              <a:rPr lang="en-US" sz="1600" dirty="0">
                <a:solidFill>
                  <a:srgbClr val="FFFFFF"/>
                </a:solidFill>
                <a:latin typeface="Calibri"/>
                <a:ea typeface="Calibri"/>
              </a:rPr>
              <a:t> implemented</a:t>
            </a:r>
            <a:endParaRPr sz="1600" dirty="0">
              <a:solidFill>
                <a:srgbClr val="FFFFFF"/>
              </a:solidFill>
              <a:latin typeface="Calibri"/>
              <a:ea typeface="Calibri"/>
            </a:endParaRPr>
          </a:p>
        </p:txBody>
      </p:sp>
      <p:sp>
        <p:nvSpPr>
          <p:cNvPr id="7" name="New shape"/>
          <p:cNvSpPr/>
          <p:nvPr/>
        </p:nvSpPr>
        <p:spPr>
          <a:xfrm>
            <a:off x="393293" y="4678172"/>
            <a:ext cx="3710713" cy="930910"/>
          </a:xfrm>
          <a:prstGeom prst="rect">
            <a:avLst/>
          </a:prstGeom>
          <a:ln w="9525">
            <a:prstDash val="solid"/>
            <a:miter/>
          </a:ln>
        </p:spPr>
        <p:style>
          <a:lnRef idx="2">
            <a:srgbClr val="4A7EBB"/>
          </a:lnRef>
          <a:fillRef idx="1">
            <a:srgbClr val="3383CB">
              <a:alpha val="20000"/>
            </a:srgbClr>
          </a:fillRef>
          <a:effectRef idx="0">
            <a:schemeClr val="accent1"/>
          </a:effectRef>
          <a:fontRef idx="minor">
            <a:schemeClr val="lt1"/>
          </a:fontRef>
        </p:style>
        <p:txBody>
          <a:bodyPr lIns="91440" tIns="25908" rIns="91440" bIns="45720" rtlCol="0" anchor="t"/>
          <a:lstStyle/>
          <a:p>
            <a:pPr marL="457200" lvl="1" indent="-228600" algn="l" defTabSz="457200">
              <a:lnSpc>
                <a:spcPct val="100000"/>
              </a:lnSpc>
              <a:spcBef>
                <a:spcPct val="0"/>
              </a:spcBef>
              <a:spcAft>
                <a:spcPct val="0"/>
              </a:spcAft>
              <a:buChar char="•"/>
            </a:pPr>
            <a:r>
              <a:rPr sz="1600" dirty="0">
                <a:solidFill>
                  <a:srgbClr val="FFFFFF"/>
                </a:solidFill>
                <a:latin typeface="Calibri"/>
                <a:ea typeface="Calibri"/>
              </a:rPr>
              <a:t>Maintain current level</a:t>
            </a:r>
            <a:endParaRPr lang="en-US" sz="1600" dirty="0">
              <a:solidFill>
                <a:srgbClr val="FFFFFF"/>
              </a:solidFill>
              <a:latin typeface="Calibri"/>
              <a:ea typeface="Calibri"/>
            </a:endParaRPr>
          </a:p>
          <a:p>
            <a:pPr marL="682625" lvl="2" indent="-285750" defTabSz="457200">
              <a:spcBef>
                <a:spcPct val="0"/>
              </a:spcBef>
              <a:spcAft>
                <a:spcPct val="0"/>
              </a:spcAft>
              <a:buFont typeface="Wingdings" panose="05000000000000000000" pitchFamily="2" charset="2"/>
              <a:buChar char="ü"/>
            </a:pPr>
            <a:r>
              <a:rPr lang="en-US" sz="1600" dirty="0">
                <a:solidFill>
                  <a:srgbClr val="FFFFFF"/>
                </a:solidFill>
                <a:latin typeface="Calibri"/>
                <a:ea typeface="Calibri"/>
              </a:rPr>
              <a:t>$0.06 per share paid Feb. 6</a:t>
            </a:r>
            <a:r>
              <a:rPr lang="en-US" sz="1600" baseline="30000" dirty="0">
                <a:solidFill>
                  <a:srgbClr val="FFFFFF"/>
                </a:solidFill>
                <a:latin typeface="Calibri"/>
                <a:ea typeface="Calibri"/>
              </a:rPr>
              <a:t>th</a:t>
            </a:r>
            <a:endParaRPr lang="en-US" sz="1600" dirty="0">
              <a:solidFill>
                <a:srgbClr val="FFFFFF"/>
              </a:solidFill>
              <a:latin typeface="Calibri"/>
              <a:ea typeface="Calibri"/>
            </a:endParaRPr>
          </a:p>
          <a:p>
            <a:pPr marL="682625" lvl="2" indent="-285750" defTabSz="457200">
              <a:spcBef>
                <a:spcPct val="0"/>
              </a:spcBef>
              <a:spcAft>
                <a:spcPct val="0"/>
              </a:spcAft>
              <a:buFont typeface="Wingdings" panose="05000000000000000000" pitchFamily="2" charset="2"/>
              <a:buChar char="ü"/>
            </a:pPr>
            <a:r>
              <a:rPr lang="en-US" sz="1600" dirty="0">
                <a:solidFill>
                  <a:srgbClr val="FFFFFF"/>
                </a:solidFill>
                <a:latin typeface="Calibri"/>
                <a:ea typeface="Calibri"/>
              </a:rPr>
              <a:t>$0.06 per share payable May 1</a:t>
            </a:r>
            <a:r>
              <a:rPr lang="en-US" sz="1600" baseline="30000" dirty="0">
                <a:solidFill>
                  <a:srgbClr val="FFFFFF"/>
                </a:solidFill>
                <a:latin typeface="Calibri"/>
                <a:ea typeface="Calibri"/>
              </a:rPr>
              <a:t>st</a:t>
            </a:r>
            <a:endParaRPr lang="en-US" sz="1600" dirty="0">
              <a:solidFill>
                <a:srgbClr val="FFFFFF"/>
              </a:solidFill>
              <a:latin typeface="Calibri"/>
              <a:ea typeface="Calibri"/>
            </a:endParaRPr>
          </a:p>
        </p:txBody>
      </p:sp>
      <p:sp>
        <p:nvSpPr>
          <p:cNvPr id="8" name="New shape"/>
          <p:cNvSpPr/>
          <p:nvPr/>
        </p:nvSpPr>
        <p:spPr>
          <a:xfrm>
            <a:off x="393294" y="1205865"/>
            <a:ext cx="3711346" cy="854202"/>
          </a:xfrm>
          <a:prstGeom prst="rect">
            <a:avLst/>
          </a:prstGeom>
          <a:ln w="9525">
            <a:prstDash val="solid"/>
            <a:miter/>
          </a:ln>
        </p:spPr>
        <p:style>
          <a:lnRef idx="2">
            <a:srgbClr val="4A7EBB"/>
          </a:lnRef>
          <a:fillRef idx="1">
            <a:srgbClr val="3383CB">
              <a:alpha val="20000"/>
            </a:srgbClr>
          </a:fillRef>
          <a:effectRef idx="0">
            <a:schemeClr val="accent1"/>
          </a:effectRef>
          <a:fontRef idx="minor">
            <a:schemeClr val="lt1"/>
          </a:fontRef>
        </p:style>
        <p:txBody>
          <a:bodyPr lIns="91440" tIns="25908" rIns="91440" bIns="45720" rtlCol="0" anchor="t"/>
          <a:lstStyle/>
          <a:p>
            <a:pPr marL="457200" lvl="1" indent="-228600" algn="l" defTabSz="457200">
              <a:lnSpc>
                <a:spcPct val="100000"/>
              </a:lnSpc>
              <a:spcBef>
                <a:spcPct val="0"/>
              </a:spcBef>
              <a:spcAft>
                <a:spcPct val="0"/>
              </a:spcAft>
              <a:buChar char="•"/>
            </a:pPr>
            <a:r>
              <a:rPr sz="1600" dirty="0">
                <a:solidFill>
                  <a:srgbClr val="FFFFFF"/>
                </a:solidFill>
                <a:latin typeface="Calibri"/>
                <a:ea typeface="Calibri"/>
              </a:rPr>
              <a:t>Product R&amp;D</a:t>
            </a:r>
          </a:p>
          <a:p>
            <a:pPr marL="457200" lvl="1" indent="-228600" algn="l" defTabSz="457200">
              <a:lnSpc>
                <a:spcPct val="100000"/>
              </a:lnSpc>
              <a:spcBef>
                <a:spcPct val="0"/>
              </a:spcBef>
              <a:spcAft>
                <a:spcPct val="0"/>
              </a:spcAft>
              <a:buChar char="•"/>
            </a:pPr>
            <a:r>
              <a:rPr sz="1600" dirty="0">
                <a:solidFill>
                  <a:srgbClr val="FFFFFF"/>
                </a:solidFill>
                <a:latin typeface="Calibri"/>
                <a:ea typeface="Calibri"/>
              </a:rPr>
              <a:t>Employee Recruiting and Retention</a:t>
            </a:r>
          </a:p>
          <a:p>
            <a:pPr marL="457200" lvl="1" indent="-228600" algn="l" defTabSz="457200">
              <a:lnSpc>
                <a:spcPct val="100000"/>
              </a:lnSpc>
              <a:spcBef>
                <a:spcPct val="0"/>
              </a:spcBef>
              <a:spcAft>
                <a:spcPct val="0"/>
              </a:spcAft>
              <a:buChar char="•"/>
            </a:pPr>
            <a:r>
              <a:rPr sz="1600" dirty="0">
                <a:solidFill>
                  <a:srgbClr val="FFFFFF"/>
                </a:solidFill>
                <a:latin typeface="Calibri"/>
                <a:ea typeface="Calibri"/>
              </a:rPr>
              <a:t>Enterprise Technologies</a:t>
            </a:r>
          </a:p>
        </p:txBody>
      </p:sp>
      <p:sp>
        <p:nvSpPr>
          <p:cNvPr id="9" name="New shape"/>
          <p:cNvSpPr/>
          <p:nvPr/>
        </p:nvSpPr>
        <p:spPr>
          <a:xfrm>
            <a:off x="6318758" y="2069592"/>
            <a:ext cx="1620520" cy="1088517"/>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ctr" defTabSz="457200">
              <a:lnSpc>
                <a:spcPct val="100000"/>
              </a:lnSpc>
              <a:spcBef>
                <a:spcPct val="0"/>
              </a:spcBef>
              <a:spcAft>
                <a:spcPct val="0"/>
              </a:spcAft>
            </a:pPr>
            <a:r>
              <a:rPr sz="2000" b="1" dirty="0">
                <a:solidFill>
                  <a:srgbClr val="FFFFFF"/>
                </a:solidFill>
                <a:latin typeface="Calibri"/>
                <a:ea typeface="Calibri"/>
              </a:rPr>
              <a:t>Corporate Development</a:t>
            </a:r>
          </a:p>
        </p:txBody>
      </p:sp>
      <p:sp>
        <p:nvSpPr>
          <p:cNvPr id="10" name="New shape"/>
          <p:cNvSpPr/>
          <p:nvPr/>
        </p:nvSpPr>
        <p:spPr>
          <a:xfrm>
            <a:off x="6401689" y="3844798"/>
            <a:ext cx="1620520" cy="1088517"/>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ctr" defTabSz="457200">
              <a:lnSpc>
                <a:spcPct val="100000"/>
              </a:lnSpc>
              <a:spcBef>
                <a:spcPct val="0"/>
              </a:spcBef>
              <a:spcAft>
                <a:spcPct val="0"/>
              </a:spcAft>
            </a:pPr>
            <a:r>
              <a:rPr sz="2000" b="1" dirty="0">
                <a:solidFill>
                  <a:srgbClr val="FFFFFF"/>
                </a:solidFill>
                <a:latin typeface="Calibri"/>
                <a:ea typeface="Calibri"/>
              </a:rPr>
              <a:t>Share Repurchases</a:t>
            </a:r>
          </a:p>
        </p:txBody>
      </p:sp>
      <p:sp>
        <p:nvSpPr>
          <p:cNvPr id="11" name="New shape"/>
          <p:cNvSpPr/>
          <p:nvPr/>
        </p:nvSpPr>
        <p:spPr>
          <a:xfrm>
            <a:off x="4323588" y="3835273"/>
            <a:ext cx="1620520" cy="1088517"/>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ctr" defTabSz="457200">
              <a:lnSpc>
                <a:spcPct val="100000"/>
              </a:lnSpc>
              <a:spcBef>
                <a:spcPct val="0"/>
              </a:spcBef>
              <a:spcAft>
                <a:spcPct val="0"/>
              </a:spcAft>
            </a:pPr>
            <a:r>
              <a:rPr sz="2000" b="1" dirty="0">
                <a:solidFill>
                  <a:srgbClr val="FFFFFF"/>
                </a:solidFill>
                <a:latin typeface="Calibri"/>
                <a:ea typeface="Calibri"/>
              </a:rPr>
              <a:t>Dividend Payments</a:t>
            </a:r>
          </a:p>
        </p:txBody>
      </p:sp>
      <p:sp>
        <p:nvSpPr>
          <p:cNvPr id="12" name="New shape"/>
          <p:cNvSpPr/>
          <p:nvPr/>
        </p:nvSpPr>
        <p:spPr>
          <a:xfrm>
            <a:off x="4267200" y="2060067"/>
            <a:ext cx="1662557" cy="1088517"/>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ctr" defTabSz="457200">
              <a:lnSpc>
                <a:spcPct val="100000"/>
              </a:lnSpc>
              <a:spcBef>
                <a:spcPct val="0"/>
              </a:spcBef>
              <a:spcAft>
                <a:spcPct val="0"/>
              </a:spcAft>
            </a:pPr>
            <a:r>
              <a:rPr sz="2000" b="1" dirty="0">
                <a:solidFill>
                  <a:srgbClr val="FFFFFF"/>
                </a:solidFill>
                <a:latin typeface="Calibri"/>
                <a:ea typeface="Calibri"/>
              </a:rPr>
              <a:t>Internal </a:t>
            </a:r>
            <a:r>
              <a:rPr lang="en-US" sz="2000" b="1" dirty="0">
                <a:solidFill>
                  <a:srgbClr val="FFFFFF"/>
                </a:solidFill>
                <a:latin typeface="Calibri"/>
                <a:ea typeface="Calibri"/>
              </a:rPr>
              <a:t>I</a:t>
            </a:r>
            <a:r>
              <a:rPr sz="2000" b="1" dirty="0">
                <a:solidFill>
                  <a:srgbClr val="FFFFFF"/>
                </a:solidFill>
                <a:latin typeface="Calibri"/>
                <a:ea typeface="Calibri"/>
              </a:rPr>
              <a:t>nvestment</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New shape"/>
          <p:cNvSpPr/>
          <p:nvPr/>
        </p:nvSpPr>
        <p:spPr>
          <a:xfrm>
            <a:off x="2083943" y="299212"/>
            <a:ext cx="8023987" cy="415036"/>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a:lnSpc>
                <a:spcPct val="100000"/>
              </a:lnSpc>
              <a:spcBef>
                <a:spcPct val="0"/>
              </a:spcBef>
              <a:spcAft>
                <a:spcPct val="0"/>
              </a:spcAft>
            </a:pPr>
            <a:r>
              <a:rPr lang="en-US" sz="3600" b="1" dirty="0">
                <a:solidFill>
                  <a:srgbClr val="4F81BD"/>
                </a:solidFill>
                <a:latin typeface="Calibri"/>
                <a:ea typeface="Calibri"/>
              </a:rPr>
              <a:t>Maintaining </a:t>
            </a:r>
            <a:r>
              <a:rPr sz="3600" b="1" dirty="0">
                <a:solidFill>
                  <a:srgbClr val="4F81BD"/>
                </a:solidFill>
                <a:latin typeface="Calibri"/>
                <a:ea typeface="Calibri"/>
              </a:rPr>
              <a:t>FY23 Guidance</a:t>
            </a:r>
          </a:p>
        </p:txBody>
      </p:sp>
      <p:sp>
        <p:nvSpPr>
          <p:cNvPr id="3" name="New shape"/>
          <p:cNvSpPr/>
          <p:nvPr/>
        </p:nvSpPr>
        <p:spPr>
          <a:xfrm>
            <a:off x="2160905" y="1229741"/>
            <a:ext cx="8540623" cy="4338701"/>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25908" rIns="91440" bIns="45720" rtlCol="0" anchor="t"/>
          <a:lstStyle/>
          <a:p>
            <a:pPr algn="l" defTabSz="457200">
              <a:lnSpc>
                <a:spcPct val="200000"/>
              </a:lnSpc>
              <a:spcBef>
                <a:spcPct val="0"/>
              </a:spcBef>
              <a:spcAft>
                <a:spcPct val="0"/>
              </a:spcAft>
            </a:pPr>
            <a:r>
              <a:rPr sz="2800" b="1" dirty="0">
                <a:solidFill>
                  <a:srgbClr val="FFFFFF"/>
                </a:solidFill>
                <a:latin typeface="Calibri"/>
                <a:ea typeface="Calibri"/>
              </a:rPr>
              <a:t>Total Revenue					$59.3M to $62.0M</a:t>
            </a:r>
          </a:p>
          <a:p>
            <a:pPr algn="l" defTabSz="457200">
              <a:lnSpc>
                <a:spcPct val="200000"/>
              </a:lnSpc>
              <a:spcBef>
                <a:spcPct val="0"/>
              </a:spcBef>
              <a:spcAft>
                <a:spcPct val="0"/>
              </a:spcAft>
            </a:pPr>
            <a:r>
              <a:rPr sz="2800" b="1" dirty="0">
                <a:solidFill>
                  <a:srgbClr val="FFFFFF"/>
                </a:solidFill>
                <a:latin typeface="Calibri"/>
                <a:ea typeface="Calibri"/>
              </a:rPr>
              <a:t>Total Revenue Growth				10% to 15%</a:t>
            </a:r>
          </a:p>
          <a:p>
            <a:pPr algn="l" defTabSz="457200">
              <a:lnSpc>
                <a:spcPct val="200000"/>
              </a:lnSpc>
              <a:spcBef>
                <a:spcPct val="0"/>
              </a:spcBef>
              <a:spcAft>
                <a:spcPct val="0"/>
              </a:spcAft>
            </a:pPr>
            <a:r>
              <a:rPr sz="2800" b="1" dirty="0">
                <a:solidFill>
                  <a:srgbClr val="FFFFFF"/>
                </a:solidFill>
                <a:latin typeface="Calibri"/>
                <a:ea typeface="Calibri"/>
              </a:rPr>
              <a:t>Software Revenue Mix				60% to 65%</a:t>
            </a:r>
          </a:p>
          <a:p>
            <a:pPr algn="l" defTabSz="457200">
              <a:lnSpc>
                <a:spcPct val="200000"/>
              </a:lnSpc>
              <a:spcBef>
                <a:spcPct val="0"/>
              </a:spcBef>
              <a:spcAft>
                <a:spcPct val="0"/>
              </a:spcAft>
            </a:pPr>
            <a:r>
              <a:rPr sz="2800" b="1" dirty="0">
                <a:solidFill>
                  <a:srgbClr val="FFFFFF"/>
                </a:solidFill>
                <a:latin typeface="Calibri"/>
                <a:ea typeface="Calibri"/>
              </a:rPr>
              <a:t>Service Revenue Mix					35% to 40%</a:t>
            </a:r>
          </a:p>
          <a:p>
            <a:pPr algn="l" defTabSz="457200">
              <a:lnSpc>
                <a:spcPct val="200000"/>
              </a:lnSpc>
              <a:spcBef>
                <a:spcPct val="0"/>
              </a:spcBef>
              <a:spcAft>
                <a:spcPct val="0"/>
              </a:spcAft>
            </a:pPr>
            <a:r>
              <a:rPr sz="2800" b="1" dirty="0">
                <a:solidFill>
                  <a:srgbClr val="FFFFFF"/>
                </a:solidFill>
                <a:latin typeface="Calibri"/>
                <a:ea typeface="Calibri"/>
              </a:rPr>
              <a:t>Diluted EPS							 $0.63 to $0.67</a:t>
            </a:r>
          </a:p>
          <a:p>
            <a:pPr algn="l" defTabSz="457200">
              <a:lnSpc>
                <a:spcPct val="100000"/>
              </a:lnSpc>
              <a:spcBef>
                <a:spcPct val="0"/>
              </a:spcBef>
              <a:spcAft>
                <a:spcPct val="0"/>
              </a:spcAft>
            </a:pPr>
            <a:endParaRPr sz="2800" b="1" dirty="0">
              <a:solidFill>
                <a:srgbClr val="000000"/>
              </a:solidFill>
              <a:latin typeface="Calibri"/>
              <a:ea typeface="Calibri"/>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New shape"/>
          <p:cNvSpPr/>
          <p:nvPr/>
        </p:nvSpPr>
        <p:spPr>
          <a:xfrm>
            <a:off x="2209800" y="2590800"/>
            <a:ext cx="7772400" cy="49237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25908" rIns="91440" bIns="45720" rtlCol="0" anchor="ctr"/>
          <a:lstStyle/>
          <a:p>
            <a:pPr algn="ctr" defTabSz="457200">
              <a:lnSpc>
                <a:spcPct val="100000"/>
              </a:lnSpc>
              <a:spcBef>
                <a:spcPct val="0"/>
              </a:spcBef>
              <a:spcAft>
                <a:spcPct val="0"/>
              </a:spcAft>
            </a:pPr>
            <a:r>
              <a:rPr sz="3600" b="1" dirty="0">
                <a:solidFill>
                  <a:srgbClr val="FFFFFF"/>
                </a:solidFill>
                <a:latin typeface="Calibri"/>
                <a:ea typeface="Calibri"/>
              </a:rPr>
              <a:t>Financial Results</a:t>
            </a: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5.4.231.137"/>
  <p:tag name="AS_RELEASE_DATE" val="2022.12.31"/>
  <p:tag name="AS_TITLE" val="Aspose.Slides for Java"/>
  <p:tag name="AS_VERSION" val="22.1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663</TotalTime>
  <Words>1390</Words>
  <Application>Microsoft Office PowerPoint</Application>
  <PresentationFormat>Widescreen</PresentationFormat>
  <Paragraphs>342</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SLP Earnings Call Deck 23.2</dc:title>
  <dc:creator>Shawn O'Connor</dc:creator>
  <cp:lastModifiedBy>Will Frederick</cp:lastModifiedBy>
  <cp:revision>9</cp:revision>
  <cp:lastPrinted>2023-03-22T21:17:36Z</cp:lastPrinted>
  <dcterms:created xsi:type="dcterms:W3CDTF">2023-03-22T21:17:36Z</dcterms:created>
  <dcterms:modified xsi:type="dcterms:W3CDTF">2023-04-03T16:07:17Z</dcterms:modified>
</cp:coreProperties>
</file>